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3"/>
  </p:notesMasterIdLst>
  <p:sldIdLst>
    <p:sldId id="272" r:id="rId2"/>
    <p:sldId id="320" r:id="rId3"/>
    <p:sldId id="326" r:id="rId4"/>
    <p:sldId id="449" r:id="rId5"/>
    <p:sldId id="457" r:id="rId6"/>
    <p:sldId id="459" r:id="rId7"/>
    <p:sldId id="453" r:id="rId8"/>
    <p:sldId id="461" r:id="rId9"/>
    <p:sldId id="462" r:id="rId10"/>
    <p:sldId id="463" r:id="rId11"/>
    <p:sldId id="464" r:id="rId12"/>
    <p:sldId id="465" r:id="rId13"/>
    <p:sldId id="466" r:id="rId14"/>
    <p:sldId id="454" r:id="rId15"/>
    <p:sldId id="455" r:id="rId16"/>
    <p:sldId id="504" r:id="rId17"/>
    <p:sldId id="505" r:id="rId18"/>
    <p:sldId id="506" r:id="rId19"/>
    <p:sldId id="507" r:id="rId20"/>
    <p:sldId id="508" r:id="rId21"/>
    <p:sldId id="509" r:id="rId22"/>
    <p:sldId id="510" r:id="rId23"/>
    <p:sldId id="511" r:id="rId24"/>
    <p:sldId id="512" r:id="rId25"/>
    <p:sldId id="513" r:id="rId26"/>
    <p:sldId id="514" r:id="rId27"/>
    <p:sldId id="515" r:id="rId28"/>
    <p:sldId id="484" r:id="rId29"/>
    <p:sldId id="485" r:id="rId30"/>
    <p:sldId id="491" r:id="rId31"/>
    <p:sldId id="488" r:id="rId32"/>
    <p:sldId id="498" r:id="rId33"/>
    <p:sldId id="497" r:id="rId34"/>
    <p:sldId id="500" r:id="rId35"/>
    <p:sldId id="501" r:id="rId36"/>
    <p:sldId id="493" r:id="rId37"/>
    <p:sldId id="502" r:id="rId38"/>
    <p:sldId id="503" r:id="rId39"/>
    <p:sldId id="375" r:id="rId40"/>
    <p:sldId id="376" r:id="rId41"/>
    <p:sldId id="289" r:id="rId42"/>
  </p:sldIdLst>
  <p:sldSz cx="12192000" cy="6858000"/>
  <p:notesSz cx="7104063" cy="10234613"/>
  <p:embeddedFontLst>
    <p:embeddedFont>
      <p:font typeface="Nunito Sans" charset="0"/>
      <p:regular r:id="rId44"/>
      <p:bold r:id="rId45"/>
      <p:italic r:id="rId46"/>
      <p:boldItalic r:id="rId47"/>
    </p:embeddedFont>
    <p:embeddedFont>
      <p:font typeface="Calibri" pitchFamily="34" charset="0"/>
      <p:regular r:id="rId48"/>
      <p:bold r:id="rId49"/>
      <p:italic r:id="rId50"/>
      <p:boldItalic r:id="rId51"/>
    </p:embeddedFont>
    <p:embeddedFont>
      <p:font typeface="Gill Sans MT" pitchFamily="34" charset="0"/>
      <p:regular r:id="rId52"/>
      <p:bold r:id="rId53"/>
      <p:italic r:id="rId54"/>
      <p:boldItalic r:id="rId55"/>
    </p:embeddedFont>
    <p:embeddedFont>
      <p:font typeface="Bebas Neue Bold" charset="0"/>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BD0C9"/>
    <a:srgbClr val="F05136"/>
    <a:srgbClr val="303030"/>
    <a:srgbClr val="4A4A4A"/>
    <a:srgbClr val="3D3D3D"/>
    <a:srgbClr val="212121"/>
    <a:srgbClr val="000000"/>
    <a:srgbClr val="131313"/>
    <a:srgbClr val="F69180"/>
    <a:srgbClr val="E9E9E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721" autoAdjust="0"/>
    <p:restoredTop sz="62479" autoAdjust="0"/>
  </p:normalViewPr>
  <p:slideViewPr>
    <p:cSldViewPr>
      <p:cViewPr>
        <p:scale>
          <a:sx n="49" d="100"/>
          <a:sy n="49" d="100"/>
        </p:scale>
        <p:origin x="-1344" y="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9" d="100"/>
          <a:sy n="49" d="100"/>
        </p:scale>
        <p:origin x="-2958" y="-114"/>
      </p:cViewPr>
      <p:guideLst>
        <p:guide orient="horz" pos="3223"/>
        <p:guide pos="2237"/>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499A3E1-D0AF-40CA-9CA4-BE00645EFE64}" type="datetimeFigureOut">
              <a:rPr lang="en-US" smtClean="0"/>
              <a:pPr/>
              <a:t>1/11/2020</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0AAB6876-1BF1-4B88-890A-0B4E46201506}" type="slidenum">
              <a:rPr lang="en-US" smtClean="0"/>
              <a:pPr/>
              <a:t>‹#›</a:t>
            </a:fld>
            <a:endParaRPr lang="en-US"/>
          </a:p>
        </p:txBody>
      </p:sp>
    </p:spTree>
    <p:extLst>
      <p:ext uri="{BB962C8B-B14F-4D97-AF65-F5344CB8AC3E}">
        <p14:creationId xmlns="" xmlns:p14="http://schemas.microsoft.com/office/powerpoint/2010/main" val="220649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latin typeface="Nunito Sans" charset="0"/>
              </a:rPr>
              <a:t>Trainer to give a crisp</a:t>
            </a:r>
            <a:r>
              <a:rPr lang="en-US" b="0" baseline="0" dirty="0" smtClean="0">
                <a:latin typeface="Nunito Sans" charset="0"/>
              </a:rPr>
              <a:t> Self Introduction and then introduce FACE.</a:t>
            </a:r>
            <a:endParaRPr lang="en-US" b="0" dirty="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1</a:t>
            </a:fld>
            <a:endParaRPr lang="en-US"/>
          </a:p>
        </p:txBody>
      </p:sp>
    </p:spTree>
    <p:extLst>
      <p:ext uri="{BB962C8B-B14F-4D97-AF65-F5344CB8AC3E}">
        <p14:creationId xmlns="" xmlns:p14="http://schemas.microsoft.com/office/powerpoint/2010/main" val="6308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dirty="0" smtClean="0"/>
              <a:t>Objectives represent the end results which an organization aims to reach. We can also refer to it as goals or targets. Not just planning but all factions of business management begin with the setting of objectives.</a:t>
            </a:r>
          </a:p>
          <a:p>
            <a:endParaRPr lang="en-IN" dirty="0" smtClean="0"/>
          </a:p>
          <a:p>
            <a:r>
              <a:rPr lang="en-IN" dirty="0" smtClean="0"/>
              <a:t>In terms of the types of objectives, they may be either individualistic or collective. They can even be long-term and short-term depending on their duration. They can also be general or specific in terms of their scope.</a:t>
            </a:r>
          </a:p>
          <a:p>
            <a:endParaRPr lang="en-IN" dirty="0" smtClean="0"/>
          </a:p>
          <a:p>
            <a:r>
              <a:rPr lang="en-IN" dirty="0" smtClean="0"/>
              <a:t>Managers of a business should lay down their objectives clearly and precisely. They must consider their mission and values before setting their goals. Furthermore, they must ensure that their objects for each activity are in consonance with each other.</a:t>
            </a:r>
          </a:p>
        </p:txBody>
      </p:sp>
      <p:sp>
        <p:nvSpPr>
          <p:cNvPr id="4" name="Slide Number Placeholder 3"/>
          <p:cNvSpPr>
            <a:spLocks noGrp="1"/>
          </p:cNvSpPr>
          <p:nvPr>
            <p:ph type="sldNum" sz="quarter" idx="5"/>
          </p:nvPr>
        </p:nvSpPr>
        <p:spPr/>
        <p:txBody>
          <a:bodyPr/>
          <a:lstStyle/>
          <a:p>
            <a:fld id="{0AAB6876-1BF1-4B88-890A-0B4E46201506}" type="slidenum">
              <a:rPr lang="en-US" smtClean="0"/>
              <a:pPr/>
              <a:t>10</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0" dirty="0" smtClean="0">
                <a:latin typeface="Nunito Sans" charset="0"/>
              </a:rPr>
              <a:t>Policies are basically statements of understanding or course of action. They guide the decision-making process for all activities of the organization. Consequently, they impose limits on the scope of decisions.</a:t>
            </a:r>
          </a:p>
          <a:p>
            <a:r>
              <a:rPr lang="en-IN" b="0" dirty="0" smtClean="0">
                <a:latin typeface="Nunito Sans" charset="0"/>
              </a:rPr>
              <a:t>For example, a company might have a policy of always paying a minimum dividend of 5% of profits. So, when it decides to pay a dividend, the amount cannot be below 5%.</a:t>
            </a:r>
          </a:p>
          <a:p>
            <a:r>
              <a:rPr lang="en-IN" b="0" dirty="0" smtClean="0">
                <a:latin typeface="Nunito Sans" charset="0"/>
              </a:rPr>
              <a:t>Just like the mission statement, even policies of an organization may be expressly written or implied. Managers make policies for all activities of a business, including sales, production, human resource, etc.</a:t>
            </a:r>
          </a:p>
          <a:p>
            <a:r>
              <a:rPr lang="en-IN" b="0" dirty="0" smtClean="0">
                <a:latin typeface="Nunito Sans" charset="0"/>
              </a:rPr>
              <a:t>Policies should never be too rigid because that excessively limits functioning. Policy-makers must also ensure they explain policies to employees clearly. This will prevent any ambiguities that may arise. Policies must also change with time to suit new challenges and circumstances.</a:t>
            </a:r>
          </a:p>
        </p:txBody>
      </p:sp>
      <p:sp>
        <p:nvSpPr>
          <p:cNvPr id="4" name="Slide Number Placeholder 3"/>
          <p:cNvSpPr>
            <a:spLocks noGrp="1"/>
          </p:cNvSpPr>
          <p:nvPr>
            <p:ph type="sldNum" sz="quarter" idx="5"/>
          </p:nvPr>
        </p:nvSpPr>
        <p:spPr/>
        <p:txBody>
          <a:bodyPr/>
          <a:lstStyle/>
          <a:p>
            <a:fld id="{0AAB6876-1BF1-4B88-890A-0B4E46201506}" type="slidenum">
              <a:rPr lang="en-US" smtClean="0"/>
              <a:pPr/>
              <a:t>11</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dirty="0" smtClean="0"/>
              <a:t>Procedures are some of the most important components of planning. They describe the exact manner in which something has to be done. They basically guide actions for activities that managers and employees perform.</a:t>
            </a:r>
          </a:p>
          <a:p>
            <a:endParaRPr lang="en-IN" dirty="0" smtClean="0"/>
          </a:p>
          <a:p>
            <a:r>
              <a:rPr lang="en-IN" dirty="0" smtClean="0"/>
              <a:t>Procedures also include step-by-step methods. Even rules regulating actions come within the ambit of procedures. The planning process must ensure that procedures are always practical. They should not be rigid and difficult to implement.</a:t>
            </a:r>
          </a:p>
        </p:txBody>
      </p:sp>
      <p:sp>
        <p:nvSpPr>
          <p:cNvPr id="4" name="Slide Number Placeholder 3"/>
          <p:cNvSpPr>
            <a:spLocks noGrp="1"/>
          </p:cNvSpPr>
          <p:nvPr>
            <p:ph type="sldNum" sz="quarter" idx="5"/>
          </p:nvPr>
        </p:nvSpPr>
        <p:spPr/>
        <p:txBody>
          <a:bodyPr/>
          <a:lstStyle/>
          <a:p>
            <a:fld id="{0AAB6876-1BF1-4B88-890A-0B4E46201506}" type="slidenum">
              <a:rPr lang="en-US" smtClean="0"/>
              <a:pPr/>
              <a:t>12</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0" dirty="0" smtClean="0">
                <a:latin typeface="Nunito Sans" charset="0"/>
              </a:rPr>
              <a:t>Budgets are plans that express expected results in numerical terms.</a:t>
            </a:r>
          </a:p>
          <a:p>
            <a:endParaRPr lang="en-IN" b="0" dirty="0" smtClean="0">
              <a:latin typeface="Nunito Sans" charset="0"/>
            </a:endParaRPr>
          </a:p>
          <a:p>
            <a:r>
              <a:rPr lang="en-IN" b="0" dirty="0" smtClean="0">
                <a:latin typeface="Nunito Sans" charset="0"/>
              </a:rPr>
              <a:t> Whenever an organization expects to do something, it can make a budget to decide on its target. Most activities, targets and decisions require budgeting. For example, an income budget shows expected financial results and profits.</a:t>
            </a:r>
          </a:p>
        </p:txBody>
      </p:sp>
      <p:sp>
        <p:nvSpPr>
          <p:cNvPr id="4" name="Slide Number Placeholder 3"/>
          <p:cNvSpPr>
            <a:spLocks noGrp="1"/>
          </p:cNvSpPr>
          <p:nvPr>
            <p:ph type="sldNum" sz="quarter" idx="5"/>
          </p:nvPr>
        </p:nvSpPr>
        <p:spPr/>
        <p:txBody>
          <a:bodyPr/>
          <a:lstStyle/>
          <a:p>
            <a:fld id="{0AAB6876-1BF1-4B88-890A-0B4E46201506}" type="slidenum">
              <a:rPr lang="en-US" smtClean="0"/>
              <a:pPr/>
              <a:t>13</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sz="1200" b="0" i="0" kern="1200" dirty="0" smtClean="0">
                <a:solidFill>
                  <a:schemeClr val="tx1"/>
                </a:solidFill>
                <a:latin typeface="+mn-lt"/>
                <a:ea typeface="+mn-ea"/>
                <a:cs typeface="+mn-cs"/>
              </a:rPr>
              <a:t>A programme is nothing but the outline of a broad objective. It contains a series of methods, procedures and policies that the organization needs to implement. In other words, it includes many other components of planning.</a:t>
            </a:r>
          </a:p>
          <a:p>
            <a:endParaRPr lang="en-IN" sz="1200" b="0" i="0" kern="1200" dirty="0" smtClean="0">
              <a:solidFill>
                <a:schemeClr val="tx1"/>
              </a:solidFill>
              <a:latin typeface="+mn-lt"/>
              <a:ea typeface="+mn-ea"/>
              <a:cs typeface="+mn-cs"/>
            </a:endParaRPr>
          </a:p>
          <a:p>
            <a:endParaRPr lang="en-IN" sz="1200" b="0" i="0" kern="1200" dirty="0" smtClean="0">
              <a:solidFill>
                <a:schemeClr val="tx1"/>
              </a:solidFill>
              <a:latin typeface="+mn-lt"/>
              <a:ea typeface="+mn-ea"/>
              <a:cs typeface="+mn-cs"/>
            </a:endParaRPr>
          </a:p>
          <a:p>
            <a:r>
              <a:rPr lang="en-IN" sz="1200" b="0" i="0" kern="1200" dirty="0" smtClean="0">
                <a:solidFill>
                  <a:schemeClr val="tx1"/>
                </a:solidFill>
                <a:latin typeface="+mn-lt"/>
                <a:ea typeface="+mn-ea"/>
                <a:cs typeface="+mn-cs"/>
              </a:rPr>
              <a:t>For example, a business may have a diversification programme. Consequently, it will make budgets and policies accordingly for this purpose. Planners and managers can implement programmes like these at various levels.</a:t>
            </a:r>
          </a:p>
        </p:txBody>
      </p:sp>
      <p:sp>
        <p:nvSpPr>
          <p:cNvPr id="4" name="Slide Number Placeholder 3"/>
          <p:cNvSpPr>
            <a:spLocks noGrp="1"/>
          </p:cNvSpPr>
          <p:nvPr>
            <p:ph type="sldNum" sz="quarter" idx="5"/>
          </p:nvPr>
        </p:nvSpPr>
        <p:spPr/>
        <p:txBody>
          <a:bodyPr/>
          <a:lstStyle/>
          <a:p>
            <a:fld id="{0AAB6876-1BF1-4B88-890A-0B4E46201506}" type="slidenum">
              <a:rPr lang="en-US" smtClean="0"/>
              <a:pPr/>
              <a:t>14</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sz="1200" b="0" i="0" kern="1200" dirty="0" smtClean="0">
                <a:solidFill>
                  <a:schemeClr val="tx1"/>
                </a:solidFill>
                <a:latin typeface="+mn-lt"/>
                <a:ea typeface="+mn-ea"/>
                <a:cs typeface="+mn-cs"/>
              </a:rPr>
              <a:t>A strategy in simple words refers to minute plans of action that aim to achieve specific requirements. Proper implementation of strategies leads to the achievement of the requisite goals. The nature of an organization’s values and missions will determine how it will strategize.</a:t>
            </a:r>
            <a:endParaRPr lang="en-IN"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15</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sz="1200" b="0" i="0" kern="1200" dirty="0" smtClean="0">
                <a:solidFill>
                  <a:schemeClr val="tx1"/>
                </a:solidFill>
                <a:latin typeface="+mn-lt"/>
                <a:ea typeface="+mn-ea"/>
                <a:cs typeface="+mn-cs"/>
              </a:rPr>
              <a:t>Now that we know about the “Components</a:t>
            </a:r>
            <a:r>
              <a:rPr lang="en-IN" sz="1200" b="0" i="0" kern="1200" baseline="0" dirty="0" smtClean="0">
                <a:solidFill>
                  <a:schemeClr val="tx1"/>
                </a:solidFill>
                <a:latin typeface="+mn-lt"/>
                <a:ea typeface="+mn-ea"/>
                <a:cs typeface="+mn-cs"/>
              </a:rPr>
              <a:t> of Planning”, let us look at the ‘Nature of Planning”.</a:t>
            </a:r>
            <a:endParaRPr lang="en-US" baseline="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16</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sz="1200" dirty="0" smtClean="0">
                <a:latin typeface="Nunito Sans" charset="0"/>
              </a:rPr>
              <a:t>Plans arise from objectives. Objectives provide guidelines for planning.</a:t>
            </a:r>
            <a:endParaRPr lang="en-US" baseline="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17</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baseline="0" dirty="0" smtClean="0">
                <a:latin typeface="Nunito Sans" charset="0"/>
              </a:rPr>
              <a:t>Provides the basic foundation from which all future management functions arise.</a:t>
            </a:r>
            <a:endParaRPr lang="en-IN" baseline="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18</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aseline="0" dirty="0" smtClean="0">
                <a:latin typeface="Nunito Sans" charset="0"/>
              </a:rPr>
              <a:t>Required at all levels of management. Not an exclusive function of any management level or department. Managers have to plan for every change that occurs in an organization. However, the scope of planning differs at all levels and among different departments.</a:t>
            </a:r>
            <a:endParaRPr lang="en-US" baseline="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19</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latin typeface="Nunito Sans" charset="0"/>
              </a:rPr>
              <a:t>A plan is typically any diagram or list of steps with details of timing and resources, used to achieve an objective to do something. It is commonly understood as a temporal set of intended actions through which one expects to achieve a goal.</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latin typeface="Nunito Sans" charset="0"/>
              </a:rPr>
              <a:t>Organize is arranging systematically; order.</a:t>
            </a:r>
          </a:p>
          <a:p>
            <a:pPr marL="0" marR="0" indent="0" algn="l" defTabSz="914400" rtl="0" eaLnBrk="1" fontAlgn="auto" latinLnBrk="0" hangingPunct="1">
              <a:lnSpc>
                <a:spcPct val="100000"/>
              </a:lnSpc>
              <a:spcBef>
                <a:spcPts val="0"/>
              </a:spcBef>
              <a:spcAft>
                <a:spcPts val="0"/>
              </a:spcAft>
              <a:buClrTx/>
              <a:buSzTx/>
              <a:buFontTx/>
              <a:buNone/>
              <a:tabLst/>
              <a:defRPr/>
            </a:pPr>
            <a:endParaRPr lang="nl-BE"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latin typeface="Nunito Sans" charset="0"/>
              </a:rPr>
              <a:t>Planning and organization</a:t>
            </a:r>
            <a:r>
              <a:rPr lang="nl-BE" baseline="0" dirty="0" smtClean="0">
                <a:latin typeface="Nunito Sans" charset="0"/>
              </a:rPr>
              <a:t> both are required for </a:t>
            </a:r>
            <a:r>
              <a:rPr lang="nl-BE" dirty="0" smtClean="0">
                <a:latin typeface="Nunito Sans" charset="0"/>
              </a:rPr>
              <a:t>personal and managerial funtions.</a:t>
            </a:r>
          </a:p>
          <a:p>
            <a:pPr marL="0" marR="0" indent="0" algn="l" defTabSz="914400" rtl="0" eaLnBrk="1" fontAlgn="auto" latinLnBrk="0" hangingPunct="1">
              <a:lnSpc>
                <a:spcPct val="100000"/>
              </a:lnSpc>
              <a:spcBef>
                <a:spcPts val="0"/>
              </a:spcBef>
              <a:spcAft>
                <a:spcPts val="0"/>
              </a:spcAft>
              <a:buClrTx/>
              <a:buSzTx/>
              <a:buFontTx/>
              <a:buNone/>
              <a:tabLst/>
              <a:defRPr/>
            </a:pPr>
            <a:endParaRPr lang="nl-BE"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latin typeface="Nunito Sans" charset="0"/>
              </a:rPr>
              <a:t>Here planning</a:t>
            </a:r>
            <a:r>
              <a:rPr lang="nl-BE" baseline="0" dirty="0" smtClean="0">
                <a:latin typeface="Nunito Sans" charset="0"/>
              </a:rPr>
              <a:t> and organizing is discussed in terms of business operations. The same points can also be reiterated by the trainer of how planning and organizing will help them for a betterment in day to activities in college life</a:t>
            </a:r>
            <a:endParaRPr lang="nl-BE"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sz="1200" dirty="0" smtClean="0">
                <a:latin typeface="Nunito Sans" charset="0"/>
              </a:rPr>
              <a:t>A mental process</a:t>
            </a:r>
            <a:r>
              <a:rPr lang="en-US" sz="1200" baseline="0" dirty="0" smtClean="0">
                <a:latin typeface="Nunito Sans" charset="0"/>
              </a:rPr>
              <a:t> involving imagination, foresightedness and sound judgment. Based on careful analysis of internal and external factors influencing business activities. Carried out in a systematic and logical manner.</a:t>
            </a:r>
            <a:endParaRPr lang="en-US" baseline="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20</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latin typeface="Nunito Sans" charset="0"/>
              </a:rPr>
              <a:t>On going process of adapting the organization with the changes in the business environment. Since a business exists in a dynamic environment, it is necessary to continuously plan based on changing business needs and situations.</a:t>
            </a:r>
          </a:p>
        </p:txBody>
      </p:sp>
      <p:sp>
        <p:nvSpPr>
          <p:cNvPr id="4" name="Slide Number Placeholder 3"/>
          <p:cNvSpPr>
            <a:spLocks noGrp="1"/>
          </p:cNvSpPr>
          <p:nvPr>
            <p:ph type="sldNum" sz="quarter" idx="5"/>
          </p:nvPr>
        </p:nvSpPr>
        <p:spPr/>
        <p:txBody>
          <a:bodyPr/>
          <a:lstStyle/>
          <a:p>
            <a:fld id="{0AAB6876-1BF1-4B88-890A-0B4E46201506}" type="slidenum">
              <a:rPr lang="en-US" smtClean="0"/>
              <a:pPr/>
              <a:t>21</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sz="1200" dirty="0" smtClean="0">
                <a:latin typeface="Nunito Sans" charset="0"/>
              </a:rPr>
              <a:t>Essentially</a:t>
            </a:r>
            <a:r>
              <a:rPr lang="en-IN" sz="1200" baseline="0" dirty="0" smtClean="0">
                <a:latin typeface="Nunito Sans" charset="0"/>
              </a:rPr>
              <a:t> a choice among various alternative courses of action. A manager has to select the best alternative after careful analysis and evaluation.</a:t>
            </a:r>
            <a:endParaRPr lang="en-IN" sz="120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22</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Means</a:t>
            </a:r>
            <a:r>
              <a:rPr lang="en-IN" sz="1200" baseline="0" dirty="0" smtClean="0">
                <a:latin typeface="Nunito Sans" charset="0"/>
              </a:rPr>
              <a:t> looking ahead and preparing for the future. It involves analysis of the future needs and requirements of the business and preparing for it.</a:t>
            </a:r>
            <a:endParaRPr lang="en-IN" sz="120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23</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Based on future</a:t>
            </a:r>
            <a:r>
              <a:rPr lang="en-IN" sz="1200" baseline="0" dirty="0" smtClean="0">
                <a:latin typeface="Nunito Sans" charset="0"/>
              </a:rPr>
              <a:t> forecast of events and situations. Since the future is uncertain, plans are flexible enough to adapt with future change of events.</a:t>
            </a:r>
            <a:endParaRPr lang="en-IN" sz="120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24</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Structured in a systematic</a:t>
            </a:r>
            <a:r>
              <a:rPr lang="en-IN" sz="1200" baseline="0" dirty="0" smtClean="0">
                <a:latin typeface="Nunito Sans" charset="0"/>
              </a:rPr>
              <a:t> and logical sequence where each plan or step is highly inter-dependent and mutually supportive.</a:t>
            </a:r>
            <a:endParaRPr lang="en-IN" sz="120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25</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Aims at optimum utilization of resources to be efficient</a:t>
            </a:r>
            <a:r>
              <a:rPr lang="en-IN" sz="1200" baseline="0" dirty="0" smtClean="0">
                <a:latin typeface="Nunito Sans" charset="0"/>
              </a:rPr>
              <a:t> and based on predetermined objectives to measure effectiveness of the plan.</a:t>
            </a:r>
            <a:endParaRPr lang="en-IN" sz="120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26</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There are three levels of planning. Let us look at them one by one.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This level of planning is usually referred to as a grand strategy bearing in mind that it constitutes that level of decision making which dictates the activities of all the other levels.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Business level planning is a very important task in the whole sequence of activities undertaken by a business firm.</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Functional level planning should be aligned with business level and other functional strategies of a company.</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27</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Organizing involves assigning tasks, grouping tasks into departments, delegating authority, and allocating resources across the organization. During the organizing process, managers coordinate employees, resources, policies, and procedures to facilitate the goals identified in the plan.</a:t>
            </a:r>
          </a:p>
        </p:txBody>
      </p:sp>
      <p:sp>
        <p:nvSpPr>
          <p:cNvPr id="4" name="Slide Number Placeholder 3"/>
          <p:cNvSpPr>
            <a:spLocks noGrp="1"/>
          </p:cNvSpPr>
          <p:nvPr>
            <p:ph type="sldNum" sz="quarter" idx="5"/>
          </p:nvPr>
        </p:nvSpPr>
        <p:spPr/>
        <p:txBody>
          <a:bodyPr/>
          <a:lstStyle/>
          <a:p>
            <a:fld id="{0AAB6876-1BF1-4B88-890A-0B4E46201506}" type="slidenum">
              <a:rPr lang="en-US" smtClean="0"/>
              <a:pPr/>
              <a:t>28</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Let us now look at the “Fundamentals of Organising”.</a:t>
            </a:r>
          </a:p>
        </p:txBody>
      </p:sp>
      <p:sp>
        <p:nvSpPr>
          <p:cNvPr id="4" name="Slide Number Placeholder 3"/>
          <p:cNvSpPr>
            <a:spLocks noGrp="1"/>
          </p:cNvSpPr>
          <p:nvPr>
            <p:ph type="sldNum" sz="quarter" idx="5"/>
          </p:nvPr>
        </p:nvSpPr>
        <p:spPr/>
        <p:txBody>
          <a:bodyPr/>
          <a:lstStyle/>
          <a:p>
            <a:fld id="{0AAB6876-1BF1-4B88-890A-0B4E46201506}" type="slidenum">
              <a:rPr lang="en-US" smtClean="0"/>
              <a:pPr/>
              <a:t>29</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dirty="0" smtClean="0">
                <a:latin typeface="Nunito Sans" charset="0"/>
              </a:rPr>
              <a:t>Work activities are the tasks employees must complete in order for a business or organization to operate successfully. This might include taking inventory, preparing orders, designing or building products, or communicating with current and potential clients.</a:t>
            </a:r>
          </a:p>
          <a:p>
            <a:endParaRPr lang="en-IN" dirty="0" smtClean="0">
              <a:latin typeface="Nunito Sans" charset="0"/>
            </a:endParaRPr>
          </a:p>
          <a:p>
            <a:r>
              <a:rPr lang="en-IN" dirty="0" smtClean="0">
                <a:latin typeface="Nunito Sans" charset="0"/>
              </a:rPr>
              <a:t>Business owners know that productivity is improved with employee efficiency. Helping team members </a:t>
            </a:r>
            <a:r>
              <a:rPr lang="en-IN" b="1" dirty="0" smtClean="0">
                <a:latin typeface="Nunito Sans" charset="0"/>
              </a:rPr>
              <a:t>plan and organize</a:t>
            </a:r>
            <a:r>
              <a:rPr lang="en-IN" dirty="0" smtClean="0">
                <a:latin typeface="Nunito Sans" charset="0"/>
              </a:rPr>
              <a:t> work activities set routines, providing direction on how to prioritize daily tasks and deal with potential obstacles. When employees have organized days, there is less time spent trying to figure out the next thing to do. The end result is less wasted time, improved efficiency and increased productivity. Keep planning and organizing work activities simple in order maximize effectiveness</a:t>
            </a:r>
          </a:p>
          <a:p>
            <a:endParaRPr lang="en-IN" dirty="0" smtClean="0">
              <a:latin typeface="Nunito Sans" charset="0"/>
            </a:endParaRPr>
          </a:p>
          <a:p>
            <a:endParaRPr lang="en-IN" dirty="0" smtClean="0">
              <a:latin typeface="Nunito Sans" charset="0"/>
            </a:endParaRPr>
          </a:p>
          <a:p>
            <a:r>
              <a:rPr lang="en-IN" dirty="0" smtClean="0">
                <a:latin typeface="Nunito Sans" charset="0"/>
              </a:rPr>
              <a:t>As a student,</a:t>
            </a:r>
            <a:r>
              <a:rPr lang="en-IN" baseline="0" dirty="0" smtClean="0">
                <a:latin typeface="Nunito Sans" charset="0"/>
              </a:rPr>
              <a:t> the work activities are planning their projects, finding the resources, day to day activities involving classrooms, paper presentations ,</a:t>
            </a:r>
          </a:p>
          <a:p>
            <a:r>
              <a:rPr lang="en-IN" baseline="0" dirty="0" smtClean="0">
                <a:latin typeface="Nunito Sans" charset="0"/>
              </a:rPr>
              <a:t>Mini projects, department functions, association functions everything needs planning and organizing</a:t>
            </a:r>
            <a:endParaRPr lang="en-IN" dirty="0" smtClean="0">
              <a:latin typeface="Nunito Sans" charset="0"/>
            </a:endParaRPr>
          </a:p>
          <a:p>
            <a:endParaRPr lang="en-US"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latin typeface="Nunito Sans"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Nunito Sans" charset="0"/>
              </a:rPr>
              <a:t>Let us see how to do this.</a:t>
            </a:r>
            <a:endParaRPr lang="en-US" dirty="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“Organization design” involves the creation of roles, processes and structures to ensure that the organization's goals can be realized. Some people associate organization design with the mechanical arrangement of positions and reporting lines on the organization chart</a:t>
            </a:r>
            <a:endParaRPr lang="en-IN" sz="1200" b="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30</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0" dirty="0" smtClean="0">
                <a:latin typeface="Nunito Sans" charset="0"/>
              </a:rPr>
              <a:t>The various units must be put back together so that work</a:t>
            </a:r>
            <a:r>
              <a:rPr lang="en-IN" sz="1200" b="0" baseline="0" dirty="0" smtClean="0">
                <a:latin typeface="Nunito Sans" charset="0"/>
              </a:rPr>
              <a:t> is coordinated.</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b="0" baseline="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An organizational structure is a system that outlines how certain activities are directed in order to achieve the goals of an organization. These activities can include rules, roles, and responsibilities. The organizational structure also determines how information flows between levels within the company.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An organizational structure defines how activities such as task allocation, coordination, and supervision are directed toward the achievement of organizational aims. Organizational structure affects organizational action and provides the foundation on which standard operating procedures and routines remains.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Traditional organizational structures come in four general types – functional, divisional, matrix and flat – but with the rise of the digital marketplace, decentralized, team-based org structures are disrupting old business models.</a:t>
            </a:r>
            <a:endParaRPr lang="en-IN" sz="1200" b="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b="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31</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The principle of </a:t>
            </a:r>
            <a:r>
              <a:rPr lang="en-US" sz="1200" b="1" i="0" kern="1200" dirty="0" smtClean="0">
                <a:solidFill>
                  <a:schemeClr val="tx1"/>
                </a:solidFill>
                <a:latin typeface="+mn-lt"/>
                <a:ea typeface="+mn-ea"/>
                <a:cs typeface="+mn-cs"/>
              </a:rPr>
              <a:t>‘Division of Work’</a:t>
            </a:r>
            <a:r>
              <a:rPr lang="en-US" sz="1200" b="0" i="0" kern="1200" dirty="0" smtClean="0">
                <a:solidFill>
                  <a:schemeClr val="tx1"/>
                </a:solidFill>
                <a:latin typeface="+mn-lt"/>
                <a:ea typeface="+mn-ea"/>
                <a:cs typeface="+mn-cs"/>
              </a:rPr>
              <a:t> means to divide a given activity or work into small pieces or parts so that each part is handled with great ease and efficiency.</a:t>
            </a:r>
            <a:endParaRPr lang="en-IN" sz="120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32</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Delegation of Authority means division of authority and powers downwards to the subordinate. Delegation is about entrusting someone else to do parts of your job. Delegation of authority can be defined as subdivision and sub-allocation of powers to the subordinates in order to achieve effective results</a:t>
            </a:r>
            <a:endParaRPr lang="en-IN" sz="1200" b="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33</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There are several bases of </a:t>
            </a:r>
            <a:r>
              <a:rPr lang="en-US" sz="1200" b="1" i="0" kern="1200" baseline="0" dirty="0" smtClean="0">
                <a:solidFill>
                  <a:schemeClr val="tx1"/>
                </a:solidFill>
                <a:latin typeface="+mn-lt"/>
                <a:ea typeface="+mn-ea"/>
                <a:cs typeface="+mn-cs"/>
              </a:rPr>
              <a:t> d</a:t>
            </a:r>
            <a:r>
              <a:rPr lang="en-US" sz="1200" b="1" i="0" kern="1200" dirty="0" smtClean="0">
                <a:solidFill>
                  <a:schemeClr val="tx1"/>
                </a:solidFill>
                <a:latin typeface="+mn-lt"/>
                <a:ea typeface="+mn-ea"/>
                <a:cs typeface="+mn-cs"/>
              </a:rPr>
              <a:t>epartmentalization</a:t>
            </a:r>
            <a:r>
              <a:rPr lang="en-US" sz="1200" b="0" i="0" kern="1200" dirty="0" smtClean="0">
                <a:solidFill>
                  <a:schemeClr val="tx1"/>
                </a:solidFill>
                <a:latin typeface="+mn-lt"/>
                <a:ea typeface="+mn-ea"/>
                <a:cs typeface="+mn-cs"/>
              </a:rPr>
              <a:t>. The more commonly used bases are—function, product, territory, process, customer, time etc</a:t>
            </a:r>
            <a:endParaRPr lang="en-IN" sz="120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34</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latin typeface="+mn-lt"/>
                <a:ea typeface="+mn-ea"/>
                <a:cs typeface="+mn-cs"/>
              </a:rPr>
              <a:t>span of control</a:t>
            </a:r>
            <a:r>
              <a:rPr lang="en-US" sz="1200" b="0" i="0" kern="1200" dirty="0" smtClean="0">
                <a:solidFill>
                  <a:schemeClr val="tx1"/>
                </a:solidFill>
                <a:latin typeface="+mn-lt"/>
                <a:ea typeface="+mn-ea"/>
                <a:cs typeface="+mn-cs"/>
              </a:rPr>
              <a:t> refers to the number of subordinates under the manager's direct </a:t>
            </a:r>
            <a:r>
              <a:rPr lang="en-US" sz="1200" b="1" i="0" kern="1200" dirty="0" smtClean="0">
                <a:solidFill>
                  <a:schemeClr val="tx1"/>
                </a:solidFill>
                <a:latin typeface="+mn-lt"/>
                <a:ea typeface="+mn-ea"/>
                <a:cs typeface="+mn-cs"/>
              </a:rPr>
              <a:t>control</a:t>
            </a:r>
            <a:r>
              <a:rPr lang="en-US" sz="1200" b="0" i="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As an </a:t>
            </a:r>
            <a:r>
              <a:rPr lang="en-US" sz="1200" b="1" i="0" kern="1200" dirty="0" smtClean="0">
                <a:solidFill>
                  <a:schemeClr val="tx1"/>
                </a:solidFill>
                <a:latin typeface="+mn-lt"/>
                <a:ea typeface="+mn-ea"/>
                <a:cs typeface="+mn-cs"/>
              </a:rPr>
              <a:t>example</a:t>
            </a:r>
            <a:r>
              <a:rPr lang="en-US" sz="1200" b="0" i="0" kern="1200" dirty="0" smtClean="0">
                <a:solidFill>
                  <a:schemeClr val="tx1"/>
                </a:solidFill>
                <a:latin typeface="+mn-lt"/>
                <a:ea typeface="+mn-ea"/>
                <a:cs typeface="+mn-cs"/>
              </a:rPr>
              <a:t>, a manager with five direct reports has a </a:t>
            </a:r>
            <a:r>
              <a:rPr lang="en-US" sz="1200" b="1" i="0" kern="1200" dirty="0" smtClean="0">
                <a:solidFill>
                  <a:schemeClr val="tx1"/>
                </a:solidFill>
                <a:latin typeface="+mn-lt"/>
                <a:ea typeface="+mn-ea"/>
                <a:cs typeface="+mn-cs"/>
              </a:rPr>
              <a:t>span of control</a:t>
            </a:r>
            <a:r>
              <a:rPr lang="en-US" sz="1200" b="0" i="0" kern="1200" dirty="0" smtClean="0">
                <a:solidFill>
                  <a:schemeClr val="tx1"/>
                </a:solidFill>
                <a:latin typeface="+mn-lt"/>
                <a:ea typeface="+mn-ea"/>
                <a:cs typeface="+mn-cs"/>
              </a:rPr>
              <a:t> of five</a:t>
            </a:r>
            <a:endParaRPr lang="en-IN" sz="120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35</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Nunito Sans" charset="0"/>
              </a:rPr>
              <a:t>Highly routine operating tasks achieved through specialization.</a:t>
            </a:r>
          </a:p>
        </p:txBody>
      </p:sp>
      <p:sp>
        <p:nvSpPr>
          <p:cNvPr id="4" name="Slide Number Placeholder 3"/>
          <p:cNvSpPr>
            <a:spLocks noGrp="1"/>
          </p:cNvSpPr>
          <p:nvPr>
            <p:ph type="sldNum" sz="quarter" idx="5"/>
          </p:nvPr>
        </p:nvSpPr>
        <p:spPr/>
        <p:txBody>
          <a:bodyPr/>
          <a:lstStyle/>
          <a:p>
            <a:fld id="{0AAB6876-1BF1-4B88-890A-0B4E46201506}" type="slidenum">
              <a:rPr lang="en-US" smtClean="0"/>
              <a:pPr/>
              <a:t>36</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dirty="0" smtClean="0">
                <a:latin typeface="Nunito Sans" charset="0"/>
              </a:rPr>
              <a:t>Trainer to take ten minutes to interact with the students for answers on the above five questions and interact and discuss.</a:t>
            </a:r>
          </a:p>
          <a:p>
            <a:endParaRPr lang="en-IN" sz="1200" b="0" i="0" kern="1200" baseline="0" dirty="0" smtClean="0">
              <a:solidFill>
                <a:schemeClr val="tx1"/>
              </a:solidFill>
              <a:latin typeface="Nunito Sans" charset="0"/>
              <a:ea typeface="+mn-ea"/>
              <a:cs typeface="+mn-cs"/>
            </a:endParaRPr>
          </a:p>
          <a:p>
            <a:r>
              <a:rPr lang="en-IN" sz="1200" b="0" i="0" kern="1200" baseline="0" dirty="0" smtClean="0">
                <a:solidFill>
                  <a:schemeClr val="tx1"/>
                </a:solidFill>
                <a:latin typeface="Nunito Sans" charset="0"/>
                <a:ea typeface="+mn-ea"/>
                <a:cs typeface="+mn-cs"/>
              </a:rPr>
              <a:t>The answers for these questions are in the next slide</a:t>
            </a:r>
            <a:endParaRPr lang="en-US" sz="1200" b="0" i="0" kern="1200" baseline="0" dirty="0" smtClean="0">
              <a:solidFill>
                <a:schemeClr val="tx1"/>
              </a:solidFill>
              <a:latin typeface="Nunito Sans" charset="0"/>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37</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dirty="0" smtClean="0">
                <a:latin typeface="Nunito Sans" charset="0"/>
              </a:rPr>
              <a:t>Let us now look at the answers to the questions and check if we answered them correctly.</a:t>
            </a:r>
            <a:endParaRPr lang="en-US" sz="1200" b="0" i="0" kern="1200" baseline="0" dirty="0" smtClean="0">
              <a:solidFill>
                <a:schemeClr val="tx1"/>
              </a:solidFill>
              <a:latin typeface="Nunito Sans" charset="0"/>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38</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dirty="0" smtClean="0">
                <a:latin typeface="Nunito Sans" panose="00000500000000000000" pitchFamily="2" charset="0"/>
              </a:rPr>
              <a:t>Trainer to ask anyone to re- cap.</a:t>
            </a:r>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39</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0" dirty="0" smtClean="0">
                <a:latin typeface="Nunito Sans" charset="0"/>
              </a:rPr>
              <a:t>Brainstorm all required tasks throughout the day. Do not worry about organizing at this stage. Think about everything that happens during the day from walking in the door, making the coffee and logging into the computer. If phones need to be turned on from a voice service, include this along with checking messages.</a:t>
            </a:r>
          </a:p>
          <a:p>
            <a:endParaRPr lang="en-IN" b="0" dirty="0" smtClean="0">
              <a:latin typeface="Nunito Sans" charset="0"/>
            </a:endParaRPr>
          </a:p>
          <a:p>
            <a:r>
              <a:rPr lang="en-IN" b="0" dirty="0" smtClean="0">
                <a:latin typeface="Nunito Sans" charset="0"/>
              </a:rPr>
              <a:t>Think about filing, shredding and any inventory tasks that come up regularly. This brainstorming session will become the basis for the daily activities plan.</a:t>
            </a:r>
          </a:p>
          <a:p>
            <a:endParaRPr lang="en-IN" b="0" dirty="0" smtClean="0">
              <a:latin typeface="Nunito Sans" charset="0"/>
            </a:endParaRPr>
          </a:p>
          <a:p>
            <a:r>
              <a:rPr lang="en-IN" b="0" dirty="0" smtClean="0">
                <a:latin typeface="Nunito Sans" charset="0"/>
              </a:rPr>
              <a:t>Trainer can connect the present work activities for  college students and tell them what are all the specific activities as  students they have to perform.</a:t>
            </a:r>
          </a:p>
        </p:txBody>
      </p:sp>
      <p:sp>
        <p:nvSpPr>
          <p:cNvPr id="4" name="Slide Number Placeholder 3"/>
          <p:cNvSpPr>
            <a:spLocks noGrp="1"/>
          </p:cNvSpPr>
          <p:nvPr>
            <p:ph type="sldNum" sz="quarter" idx="5"/>
          </p:nvPr>
        </p:nvSpPr>
        <p:spPr/>
        <p:txBody>
          <a:bodyPr/>
          <a:lstStyle/>
          <a:p>
            <a:fld id="{0AAB6876-1BF1-4B88-890A-0B4E46201506}" type="slidenum">
              <a:rPr lang="en-US" smtClean="0"/>
              <a:pPr/>
              <a:t>4</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US" dirty="0" smtClean="0">
                <a:latin typeface="Nunito Sans" panose="00000500000000000000" pitchFamily="2" charset="0"/>
              </a:rPr>
              <a:t>If</a:t>
            </a:r>
            <a:r>
              <a:rPr lang="en-US" baseline="0" dirty="0" smtClean="0">
                <a:latin typeface="Nunito Sans" panose="00000500000000000000" pitchFamily="2" charset="0"/>
              </a:rPr>
              <a:t> any points were left out in the re- cap, Trainer to mention the same and then do a Final Re- Cap.</a:t>
            </a:r>
          </a:p>
        </p:txBody>
      </p:sp>
      <p:sp>
        <p:nvSpPr>
          <p:cNvPr id="4" name="Slide Number Placeholder 3"/>
          <p:cNvSpPr>
            <a:spLocks noGrp="1"/>
          </p:cNvSpPr>
          <p:nvPr>
            <p:ph type="sldNum" sz="quarter" idx="5"/>
          </p:nvPr>
        </p:nvSpPr>
        <p:spPr/>
        <p:txBody>
          <a:bodyPr/>
          <a:lstStyle/>
          <a:p>
            <a:fld id="{0AAB6876-1BF1-4B88-890A-0B4E46201506}" type="slidenum">
              <a:rPr lang="en-US" smtClean="0"/>
              <a:pPr/>
              <a:t>40</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latin typeface="Nunito Sans" charset="0"/>
              </a:rPr>
              <a:t>Trainer to Thank the Students saying that it was a good session and re- iterate the usefulness of the session.</a:t>
            </a:r>
            <a:endParaRPr lang="en-US" b="0" dirty="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41</a:t>
            </a:fld>
            <a:endParaRPr lang="en-US"/>
          </a:p>
        </p:txBody>
      </p:sp>
    </p:spTree>
    <p:extLst>
      <p:ext uri="{BB962C8B-B14F-4D97-AF65-F5344CB8AC3E}">
        <p14:creationId xmlns="" xmlns:p14="http://schemas.microsoft.com/office/powerpoint/2010/main" val="4190133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0" dirty="0" smtClean="0">
                <a:latin typeface="Nunito Sans" charset="0"/>
              </a:rPr>
              <a:t>Tasks</a:t>
            </a:r>
            <a:r>
              <a:rPr lang="en-IN" b="0" baseline="0" dirty="0" smtClean="0">
                <a:latin typeface="Nunito Sans" charset="0"/>
              </a:rPr>
              <a:t> are grouped, listed and prioritized according to the urgency and emergency level.</a:t>
            </a:r>
            <a:endParaRPr lang="en-IN" b="0" dirty="0" smtClean="0">
              <a:latin typeface="Nunito Sans" charset="0"/>
            </a:endParaRPr>
          </a:p>
          <a:p>
            <a:endParaRPr lang="en-IN" b="0" dirty="0" smtClean="0">
              <a:latin typeface="Nunito Sans" charset="0"/>
            </a:endParaRPr>
          </a:p>
          <a:p>
            <a:r>
              <a:rPr lang="en-IN" b="0" dirty="0" smtClean="0">
                <a:latin typeface="Nunito Sans" charset="0"/>
              </a:rPr>
              <a:t>Group tasks together. There may be tasks that need to be done in a specific sequence or together. For example, there may be a series of actions required in opening the office from unlocking the door, disarming the alarm, switching voicemail off, checking messages and making the first pot of coffee. Go through the entire brainstormed task list and group related tasks.</a:t>
            </a:r>
          </a:p>
          <a:p>
            <a:endParaRPr lang="en-IN" b="0" dirty="0" smtClean="0">
              <a:latin typeface="Nunito Sans" charset="0"/>
            </a:endParaRPr>
          </a:p>
          <a:p>
            <a:r>
              <a:rPr lang="en-IN" b="0" dirty="0" smtClean="0">
                <a:latin typeface="Nunito Sans" charset="0"/>
              </a:rPr>
              <a:t>Once you have the grouped lists that can range from the opening, closing, sales and service tasks, establish the priority items. Re-write each grouped list based on the order of priority. For example, it might be a service priority to return all phone messages within the first hour of opening. Calling a supplier about inventory changes might not be a top priority first thing in the morning.</a:t>
            </a:r>
          </a:p>
        </p:txBody>
      </p:sp>
      <p:sp>
        <p:nvSpPr>
          <p:cNvPr id="4" name="Slide Number Placeholder 3"/>
          <p:cNvSpPr>
            <a:spLocks noGrp="1"/>
          </p:cNvSpPr>
          <p:nvPr>
            <p:ph type="sldNum" sz="quarter" idx="5"/>
          </p:nvPr>
        </p:nvSpPr>
        <p:spPr/>
        <p:txBody>
          <a:bodyPr/>
          <a:lstStyle/>
          <a:p>
            <a:fld id="{0AAB6876-1BF1-4B88-890A-0B4E46201506}" type="slidenum">
              <a:rPr lang="en-US" smtClean="0"/>
              <a:pPr/>
              <a:t>5</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0" dirty="0" smtClean="0">
                <a:latin typeface="Nunito Sans" charset="0"/>
              </a:rPr>
              <a:t>There are some grouped tasks that need to be done at specific times of the day. </a:t>
            </a:r>
          </a:p>
          <a:p>
            <a:endParaRPr lang="en-IN" b="0" dirty="0" smtClean="0">
              <a:latin typeface="Nunito Sans" charset="0"/>
            </a:endParaRPr>
          </a:p>
          <a:p>
            <a:r>
              <a:rPr lang="en-IN" b="0" dirty="0" smtClean="0">
                <a:latin typeface="Nunito Sans" charset="0"/>
              </a:rPr>
              <a:t>Trainer can explain</a:t>
            </a:r>
            <a:r>
              <a:rPr lang="en-IN" b="0" baseline="0" dirty="0" smtClean="0">
                <a:latin typeface="Nunito Sans" charset="0"/>
              </a:rPr>
              <a:t> the significance of specific times of the day. For example, class  timing, lab timing and also the below business situations</a:t>
            </a:r>
            <a:endParaRPr lang="en-IN" b="0" dirty="0" smtClean="0">
              <a:latin typeface="Nunito Sans" charset="0"/>
            </a:endParaRPr>
          </a:p>
          <a:p>
            <a:endParaRPr lang="en-IN" b="0" dirty="0" smtClean="0">
              <a:latin typeface="Nunito Sans" charset="0"/>
            </a:endParaRPr>
          </a:p>
          <a:p>
            <a:r>
              <a:rPr lang="en-IN" b="0" dirty="0" smtClean="0">
                <a:latin typeface="Nunito Sans" charset="0"/>
              </a:rPr>
              <a:t>For example, opening and closing tasks cannot be done in the middle of the day. However, other tasks have timetable flexibility. </a:t>
            </a:r>
          </a:p>
          <a:p>
            <a:endParaRPr lang="en-IN" b="0" dirty="0" smtClean="0">
              <a:latin typeface="Nunito Sans" charset="0"/>
            </a:endParaRPr>
          </a:p>
          <a:p>
            <a:r>
              <a:rPr lang="en-IN" b="0" dirty="0" smtClean="0">
                <a:latin typeface="Nunito Sans" charset="0"/>
              </a:rPr>
              <a:t>Break the day down into sections to establish a routine. For example, the first hour of the day could be devoted to returning messages from voicemail and email. The next hour could be devoted to sales related tasks with the following hours before lunch reserved for client meetings.</a:t>
            </a:r>
          </a:p>
          <a:p>
            <a:endParaRPr lang="en-IN" b="0" dirty="0" smtClean="0">
              <a:latin typeface="Nunito Sans" charset="0"/>
            </a:endParaRPr>
          </a:p>
          <a:p>
            <a:r>
              <a:rPr lang="en-IN" b="0" dirty="0" smtClean="0">
                <a:latin typeface="Nunito Sans" charset="0"/>
              </a:rPr>
              <a:t>Think about the best time to perform activities. For example, if you need more energy to write proposals, it might be better to place this task earlier in the day and reserve less energy-intensive tasks for later in the day when your energy is lower. Establish realistic timetables to accomplish tasks. For example, if you know it takes a minimum of two hours to process orders and get them out the same day, do not give yourself the last two hours before the shipping deadline to complete the task; set this priority earlier in the day.</a:t>
            </a:r>
          </a:p>
          <a:p>
            <a:endParaRPr lang="en-IN" b="0" dirty="0" smtClean="0">
              <a:latin typeface="Nunito Sans" charset="0"/>
            </a:endParaRPr>
          </a:p>
          <a:p>
            <a:r>
              <a:rPr lang="en-IN" b="0" dirty="0" smtClean="0">
                <a:latin typeface="Nunito Sans" charset="0"/>
              </a:rPr>
              <a:t>Trainer can also relate this with students’ present</a:t>
            </a:r>
            <a:r>
              <a:rPr lang="en-IN" b="0" baseline="0" dirty="0" smtClean="0">
                <a:latin typeface="Nunito Sans" charset="0"/>
              </a:rPr>
              <a:t> </a:t>
            </a:r>
            <a:r>
              <a:rPr lang="en-IN" b="0" dirty="0" smtClean="0">
                <a:latin typeface="Nunito Sans" charset="0"/>
              </a:rPr>
              <a:t>l activities like preparing for examination, Scheduling</a:t>
            </a:r>
            <a:r>
              <a:rPr lang="en-IN" b="0" baseline="0" dirty="0" smtClean="0">
                <a:latin typeface="Nunito Sans" charset="0"/>
              </a:rPr>
              <a:t> the reading time for subjects, adhere to the deadlines for submitting the assignment, paper presentation etc,. </a:t>
            </a:r>
            <a:endParaRPr lang="en-IN" b="0" dirty="0" smtClean="0">
              <a:latin typeface="Nunito Sans"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pPr/>
              <a:t>6</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0" dirty="0" smtClean="0">
                <a:latin typeface="Nunito Sans" charset="0"/>
              </a:rPr>
              <a:t>There are so many potential distractions in everyone's workday. Personal cell phones, text messages, instant messages, social media and internet surfing are huge distractions, but are not the only ones. </a:t>
            </a:r>
          </a:p>
          <a:p>
            <a:endParaRPr lang="en-IN" b="0" dirty="0" smtClean="0">
              <a:latin typeface="Nunito Sans" charset="0"/>
            </a:endParaRPr>
          </a:p>
          <a:p>
            <a:r>
              <a:rPr lang="en-IN" b="0" dirty="0" smtClean="0">
                <a:latin typeface="Nunito Sans" charset="0"/>
              </a:rPr>
              <a:t>Excessive coffee breaks and talking to co-workers greatly reduce productivity as well. Set break times and turn off all devices that could potentially distract from completing tasks.</a:t>
            </a:r>
          </a:p>
          <a:p>
            <a:endParaRPr lang="en-IN" b="0" dirty="0" smtClean="0">
              <a:latin typeface="Nunito Sans" charset="0"/>
            </a:endParaRPr>
          </a:p>
          <a:p>
            <a:r>
              <a:rPr lang="en-IN" b="0" dirty="0" smtClean="0">
                <a:latin typeface="Nunito Sans" charset="0"/>
              </a:rPr>
              <a:t>Be realistic about checking devices and talking to co-workers but develop the discipline to limit it to certain times of the day. Some people even turn off email notifications, setting specific times to read and respond to email, focusing energy on immediate tasks rather than trying to multitask.</a:t>
            </a:r>
          </a:p>
        </p:txBody>
      </p:sp>
      <p:sp>
        <p:nvSpPr>
          <p:cNvPr id="4" name="Slide Number Placeholder 3"/>
          <p:cNvSpPr>
            <a:spLocks noGrp="1"/>
          </p:cNvSpPr>
          <p:nvPr>
            <p:ph type="sldNum" sz="quarter" idx="5"/>
          </p:nvPr>
        </p:nvSpPr>
        <p:spPr/>
        <p:txBody>
          <a:bodyPr/>
          <a:lstStyle/>
          <a:p>
            <a:fld id="{0AAB6876-1BF1-4B88-890A-0B4E46201506}" type="slidenum">
              <a:rPr lang="en-US" smtClean="0"/>
              <a:pPr/>
              <a:t>7</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0" dirty="0" smtClean="0">
                <a:latin typeface="Nunito Sans" charset="0"/>
              </a:rPr>
              <a:t>The</a:t>
            </a:r>
            <a:r>
              <a:rPr lang="en-IN" b="0" baseline="0" dirty="0" smtClean="0">
                <a:latin typeface="Nunito Sans" charset="0"/>
              </a:rPr>
              <a:t> upcoming  slides are in terms of business planning</a:t>
            </a:r>
            <a:endParaRPr lang="en-IN" b="0" dirty="0" smtClean="0">
              <a:latin typeface="Nunito Sans" charset="0"/>
            </a:endParaRPr>
          </a:p>
          <a:p>
            <a:endParaRPr lang="en-IN" b="0" dirty="0" smtClean="0">
              <a:latin typeface="Nunito Sans" charset="0"/>
            </a:endParaRPr>
          </a:p>
          <a:p>
            <a:r>
              <a:rPr lang="en-IN" b="0" dirty="0" smtClean="0">
                <a:latin typeface="Nunito Sans" charset="0"/>
              </a:rPr>
              <a:t>The entire process of planning consists of many aspects. These basically include missions, objectives, policies, procedures, programmes, budgets and strategies. Let us look at them one by one.</a:t>
            </a:r>
          </a:p>
          <a:p>
            <a:endParaRPr lang="en-US" b="0" dirty="0" smtClean="0">
              <a:latin typeface="Nunito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b="0" dirty="0" smtClean="0">
                <a:latin typeface="Nunito Sans" charset="0"/>
              </a:rPr>
              <a:t>Planning is one of the most important aspects of management. A perfect plan can increase profits to their optimum levels. When it comes to making plans, one must keep several things in mind. These include the components of planning. Each component plays a big role in planning.</a:t>
            </a:r>
          </a:p>
        </p:txBody>
      </p:sp>
      <p:sp>
        <p:nvSpPr>
          <p:cNvPr id="4" name="Slide Number Placeholder 3"/>
          <p:cNvSpPr>
            <a:spLocks noGrp="1"/>
          </p:cNvSpPr>
          <p:nvPr>
            <p:ph type="sldNum" sz="quarter" idx="5"/>
          </p:nvPr>
        </p:nvSpPr>
        <p:spPr/>
        <p:txBody>
          <a:bodyPr/>
          <a:lstStyle/>
          <a:p>
            <a:fld id="{0AAB6876-1BF1-4B88-890A-0B4E46201506}" type="slidenum">
              <a:rPr lang="en-US" smtClean="0"/>
              <a:pPr/>
              <a:t>8</a:t>
            </a:fld>
            <a:endParaRPr lang="en-US"/>
          </a:p>
        </p:txBody>
      </p:sp>
    </p:spTree>
    <p:extLst>
      <p:ext uri="{BB962C8B-B14F-4D97-AF65-F5344CB8AC3E}">
        <p14:creationId xmlns="" xmlns:p14="http://schemas.microsoft.com/office/powerpoint/2010/main" val="327744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40450" cy="3454400"/>
          </a:xfrm>
        </p:spPr>
      </p:sp>
      <p:sp>
        <p:nvSpPr>
          <p:cNvPr id="3" name="Notes Placeholder 2"/>
          <p:cNvSpPr>
            <a:spLocks noGrp="1"/>
          </p:cNvSpPr>
          <p:nvPr>
            <p:ph type="body" idx="1"/>
          </p:nvPr>
        </p:nvSpPr>
        <p:spPr/>
        <p:txBody>
          <a:bodyPr/>
          <a:lstStyle/>
          <a:p>
            <a:r>
              <a:rPr lang="en-IN" b="0" dirty="0" smtClean="0">
                <a:latin typeface="Nunito Sans" charset="0"/>
              </a:rPr>
              <a:t>Mission:</a:t>
            </a:r>
          </a:p>
          <a:p>
            <a:r>
              <a:rPr lang="en-IN" b="0" dirty="0" smtClean="0">
                <a:latin typeface="Nunito Sans" charset="0"/>
              </a:rPr>
              <a:t>This is one of the first components of planning. The mission of an organization basically dictates its fundamental purposes. It describes what exactly it wants to achieve. The mission may be either written or implicit from the organization’s functioning.</a:t>
            </a:r>
          </a:p>
          <a:p>
            <a:endParaRPr lang="en-IN" b="0" dirty="0" smtClean="0">
              <a:latin typeface="Nunito Sans" charset="0"/>
            </a:endParaRPr>
          </a:p>
          <a:p>
            <a:r>
              <a:rPr lang="en-IN" b="0" dirty="0" smtClean="0">
                <a:latin typeface="Nunito Sans" charset="0"/>
              </a:rPr>
              <a:t>A mission statement describes who the products and customers of a business are. It shows the direction in which the business intends to move and what it aims to achieve.</a:t>
            </a:r>
          </a:p>
          <a:p>
            <a:endParaRPr lang="en-IN" b="0" dirty="0" smtClean="0">
              <a:latin typeface="Nunito Sans" charset="0"/>
            </a:endParaRPr>
          </a:p>
          <a:p>
            <a:r>
              <a:rPr lang="en-IN" b="0" dirty="0" smtClean="0">
                <a:latin typeface="Nunito Sans" charset="0"/>
              </a:rPr>
              <a:t>Even the basic values and beliefs of the organization are a part of this. One can also understand its attitude towards its employees from the mission statement.</a:t>
            </a:r>
          </a:p>
          <a:p>
            <a:endParaRPr lang="en-IN" b="0" dirty="0" smtClean="0">
              <a:latin typeface="Nunito Sans" charset="0"/>
            </a:endParaRPr>
          </a:p>
          <a:p>
            <a:r>
              <a:rPr lang="en-IN" b="0" dirty="0" smtClean="0">
                <a:latin typeface="Nunito Sans" charset="0"/>
              </a:rPr>
              <a:t>Many stakeholders of a business use its mission statement. Managers use it to evaluate their success and set goals. On the other hand, employees use it to foster a sense of unity and purpose. Even customers and investors use it to understand how the business intends to work in the future.</a:t>
            </a:r>
          </a:p>
        </p:txBody>
      </p:sp>
      <p:sp>
        <p:nvSpPr>
          <p:cNvPr id="4" name="Slide Number Placeholder 3"/>
          <p:cNvSpPr>
            <a:spLocks noGrp="1"/>
          </p:cNvSpPr>
          <p:nvPr>
            <p:ph type="sldNum" sz="quarter" idx="5"/>
          </p:nvPr>
        </p:nvSpPr>
        <p:spPr/>
        <p:txBody>
          <a:bodyPr/>
          <a:lstStyle/>
          <a:p>
            <a:fld id="{0AAB6876-1BF1-4B88-890A-0B4E46201506}" type="slidenum">
              <a:rPr lang="en-US" smtClean="0"/>
              <a:pPr/>
              <a:t>9</a:t>
            </a:fld>
            <a:endParaRPr lang="en-US"/>
          </a:p>
        </p:txBody>
      </p:sp>
    </p:spTree>
    <p:extLst>
      <p:ext uri="{BB962C8B-B14F-4D97-AF65-F5344CB8AC3E}">
        <p14:creationId xmlns="" xmlns:p14="http://schemas.microsoft.com/office/powerpoint/2010/main" val="3277448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F4ED726-F685-44A1-B8DD-C121D1926DB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23792" y="2708920"/>
            <a:ext cx="3566067" cy="952500"/>
          </a:xfrm>
          <a:prstGeom prst="rect">
            <a:avLst/>
          </a:prstGeom>
        </p:spPr>
      </p:pic>
    </p:spTree>
    <p:extLst>
      <p:ext uri="{BB962C8B-B14F-4D97-AF65-F5344CB8AC3E}">
        <p14:creationId xmlns="" xmlns:p14="http://schemas.microsoft.com/office/powerpoint/2010/main" val="159688491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 name="Title 13"/>
          <p:cNvSpPr>
            <a:spLocks noGrp="1"/>
          </p:cNvSpPr>
          <p:nvPr>
            <p:ph type="ctrTitle"/>
          </p:nvPr>
        </p:nvSpPr>
        <p:spPr>
          <a:xfrm>
            <a:off x="911424" y="0"/>
            <a:ext cx="10363200" cy="1470025"/>
          </a:xfrm>
        </p:spPr>
        <p:txBody>
          <a:bodyPr/>
          <a:lstStyle/>
          <a:p>
            <a:r>
              <a:rPr lang="en-US" dirty="0" smtClean="0">
                <a:latin typeface="Nunito Sans" charset="0"/>
              </a:rPr>
              <a:t>Objectives</a:t>
            </a:r>
            <a:endParaRPr lang="en-IN" dirty="0">
              <a:latin typeface="Nunito Sans" charset="0"/>
            </a:endParaRPr>
          </a:p>
        </p:txBody>
      </p:sp>
      <p:pic>
        <p:nvPicPr>
          <p:cNvPr id="1026" name="Picture 2" descr="C:\Users\TEMP.FOCUS.001\Desktop\Untitled.png"/>
          <p:cNvPicPr>
            <a:picLocks noChangeAspect="1" noChangeArrowheads="1"/>
          </p:cNvPicPr>
          <p:nvPr/>
        </p:nvPicPr>
        <p:blipFill>
          <a:blip r:embed="rId4" cstate="print"/>
          <a:srcRect/>
          <a:stretch>
            <a:fillRect/>
          </a:stretch>
        </p:blipFill>
        <p:spPr bwMode="auto">
          <a:xfrm>
            <a:off x="2999656" y="1196752"/>
            <a:ext cx="5951984" cy="5004525"/>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 name="Title 13"/>
          <p:cNvSpPr>
            <a:spLocks noGrp="1"/>
          </p:cNvSpPr>
          <p:nvPr>
            <p:ph type="ctrTitle"/>
          </p:nvPr>
        </p:nvSpPr>
        <p:spPr>
          <a:xfrm>
            <a:off x="911424" y="0"/>
            <a:ext cx="10363200" cy="1470025"/>
          </a:xfrm>
        </p:spPr>
        <p:txBody>
          <a:bodyPr/>
          <a:lstStyle/>
          <a:p>
            <a:r>
              <a:rPr lang="en-US" dirty="0" smtClean="0">
                <a:latin typeface="Nunito Sans" charset="0"/>
              </a:rPr>
              <a:t>Policies</a:t>
            </a:r>
            <a:endParaRPr lang="en-IN" dirty="0">
              <a:latin typeface="Nunito Sans" charset="0"/>
            </a:endParaRPr>
          </a:p>
        </p:txBody>
      </p:sp>
      <p:sp>
        <p:nvSpPr>
          <p:cNvPr id="47109" name="AutoShape 5" descr="Image result for &quot;Surprisin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8370" name="Picture 2" descr="Image result for &quot;Policies&quot;"/>
          <p:cNvPicPr>
            <a:picLocks noChangeAspect="1" noChangeArrowheads="1"/>
          </p:cNvPicPr>
          <p:nvPr/>
        </p:nvPicPr>
        <p:blipFill>
          <a:blip r:embed="rId4" cstate="print"/>
          <a:srcRect/>
          <a:stretch>
            <a:fillRect/>
          </a:stretch>
        </p:blipFill>
        <p:spPr bwMode="auto">
          <a:xfrm>
            <a:off x="2927648" y="1268760"/>
            <a:ext cx="6248345" cy="5589240"/>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 name="Title 13"/>
          <p:cNvSpPr>
            <a:spLocks noGrp="1"/>
          </p:cNvSpPr>
          <p:nvPr>
            <p:ph type="ctrTitle"/>
          </p:nvPr>
        </p:nvSpPr>
        <p:spPr>
          <a:xfrm>
            <a:off x="0" y="0"/>
            <a:ext cx="12192000" cy="1470025"/>
          </a:xfrm>
        </p:spPr>
        <p:txBody>
          <a:bodyPr/>
          <a:lstStyle/>
          <a:p>
            <a:r>
              <a:rPr lang="en-IN" dirty="0" smtClean="0">
                <a:latin typeface="Nunito Sans" charset="0"/>
              </a:rPr>
              <a:t>Procedures</a:t>
            </a:r>
            <a:endParaRPr lang="en-IN" dirty="0">
              <a:latin typeface="Nunito Sans" charset="0"/>
            </a:endParaRPr>
          </a:p>
        </p:txBody>
      </p:sp>
      <p:sp>
        <p:nvSpPr>
          <p:cNvPr id="62466" name="AutoShape 2" descr="Image result for &quot;Embrace Opportunit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6322" name="AutoShape 2" descr="Image result for &quot;Procedure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5" name="Picture 14" descr="step 123.jfif"/>
          <p:cNvPicPr>
            <a:picLocks noChangeAspect="1"/>
          </p:cNvPicPr>
          <p:nvPr/>
        </p:nvPicPr>
        <p:blipFill>
          <a:blip r:embed="rId4"/>
          <a:stretch>
            <a:fillRect/>
          </a:stretch>
        </p:blipFill>
        <p:spPr>
          <a:xfrm>
            <a:off x="4752975" y="2214555"/>
            <a:ext cx="2686050" cy="1790708"/>
          </a:xfrm>
          <a:prstGeom prst="rect">
            <a:avLst/>
          </a:prstGeom>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 name="Title 13"/>
          <p:cNvSpPr>
            <a:spLocks noGrp="1"/>
          </p:cNvSpPr>
          <p:nvPr>
            <p:ph type="ctrTitle"/>
          </p:nvPr>
        </p:nvSpPr>
        <p:spPr>
          <a:xfrm>
            <a:off x="911424" y="0"/>
            <a:ext cx="10363200" cy="1470025"/>
          </a:xfrm>
        </p:spPr>
        <p:txBody>
          <a:bodyPr/>
          <a:lstStyle/>
          <a:p>
            <a:r>
              <a:rPr lang="en-IN" dirty="0" smtClean="0">
                <a:latin typeface="Nunito Sans" charset="0"/>
              </a:rPr>
              <a:t>Budget</a:t>
            </a:r>
            <a:endParaRPr lang="en-IN" dirty="0">
              <a:latin typeface="Nunito Sans" charset="0"/>
            </a:endParaRPr>
          </a:p>
        </p:txBody>
      </p:sp>
      <p:pic>
        <p:nvPicPr>
          <p:cNvPr id="54274" name="Picture 2" descr="Image result for &quot;Budget&quot;"/>
          <p:cNvPicPr>
            <a:picLocks noChangeAspect="1" noChangeArrowheads="1"/>
          </p:cNvPicPr>
          <p:nvPr/>
        </p:nvPicPr>
        <p:blipFill>
          <a:blip r:embed="rId4" cstate="print"/>
          <a:srcRect/>
          <a:stretch>
            <a:fillRect/>
          </a:stretch>
        </p:blipFill>
        <p:spPr bwMode="auto">
          <a:xfrm>
            <a:off x="1055440" y="1412776"/>
            <a:ext cx="10052310" cy="4176464"/>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479376" y="1268760"/>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482" name="AutoShape 2" descr="Image result for &quot;Etiquett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485" name="AutoShape 5" descr="Image result for &quot;Netiquett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1" name="Title 10"/>
          <p:cNvSpPr>
            <a:spLocks noGrp="1"/>
          </p:cNvSpPr>
          <p:nvPr>
            <p:ph type="ctrTitle"/>
          </p:nvPr>
        </p:nvSpPr>
        <p:spPr>
          <a:xfrm>
            <a:off x="839416" y="0"/>
            <a:ext cx="10363200" cy="1470025"/>
          </a:xfrm>
        </p:spPr>
        <p:txBody>
          <a:bodyPr/>
          <a:lstStyle/>
          <a:p>
            <a:r>
              <a:rPr lang="en-IN" dirty="0" smtClean="0">
                <a:latin typeface="Nunito Sans" charset="0"/>
              </a:rPr>
              <a:t>Programme</a:t>
            </a:r>
            <a:endParaRPr lang="en-IN" dirty="0"/>
          </a:p>
        </p:txBody>
      </p:sp>
      <p:sp>
        <p:nvSpPr>
          <p:cNvPr id="40962" name="AutoShape 2" descr="Image result for &quot;From Whe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2226" name="Picture 2" descr="Image result for &quot;Programme&quot;"/>
          <p:cNvPicPr>
            <a:picLocks noChangeAspect="1" noChangeArrowheads="1"/>
          </p:cNvPicPr>
          <p:nvPr/>
        </p:nvPicPr>
        <p:blipFill>
          <a:blip r:embed="rId4" cstate="print"/>
          <a:srcRect/>
          <a:stretch>
            <a:fillRect/>
          </a:stretch>
        </p:blipFill>
        <p:spPr bwMode="auto">
          <a:xfrm>
            <a:off x="1991544" y="1484784"/>
            <a:ext cx="8040216" cy="4083922"/>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smtClean="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title"/>
          </p:nvPr>
        </p:nvSpPr>
        <p:spPr/>
        <p:txBody>
          <a:bodyPr>
            <a:normAutofit/>
          </a:bodyPr>
          <a:lstStyle/>
          <a:p>
            <a:r>
              <a:rPr lang="en-IN" dirty="0" smtClean="0">
                <a:latin typeface="Nunito Sans" charset="0"/>
              </a:rPr>
              <a:t>Strategies</a:t>
            </a:r>
            <a:endParaRPr lang="en-IN" dirty="0">
              <a:latin typeface="Nunito Sans" charset="0"/>
            </a:endParaRPr>
          </a:p>
        </p:txBody>
      </p:sp>
      <p:pic>
        <p:nvPicPr>
          <p:cNvPr id="50178" name="Picture 2" descr="Image result for &quot;Strategies&quot;"/>
          <p:cNvPicPr>
            <a:picLocks noChangeAspect="1" noChangeArrowheads="1"/>
          </p:cNvPicPr>
          <p:nvPr/>
        </p:nvPicPr>
        <p:blipFill>
          <a:blip r:embed="rId4" cstate="print"/>
          <a:srcRect/>
          <a:stretch>
            <a:fillRect/>
          </a:stretch>
        </p:blipFill>
        <p:spPr bwMode="auto">
          <a:xfrm>
            <a:off x="2855640" y="1412776"/>
            <a:ext cx="6456040" cy="4835801"/>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TEMP.FOCUS.001\Desktop\Untitled.png"/>
          <p:cNvPicPr>
            <a:picLocks noChangeAspect="1" noChangeArrowheads="1"/>
          </p:cNvPicPr>
          <p:nvPr/>
        </p:nvPicPr>
        <p:blipFill>
          <a:blip r:embed="rId3" cstate="print"/>
          <a:srcRect/>
          <a:stretch>
            <a:fillRect/>
          </a:stretch>
        </p:blipFill>
        <p:spPr bwMode="auto">
          <a:xfrm>
            <a:off x="2207568" y="0"/>
            <a:ext cx="7464152" cy="5602500"/>
          </a:xfrm>
          <a:prstGeom prst="rect">
            <a:avLst/>
          </a:prstGeom>
          <a:noFill/>
        </p:spPr>
      </p:pic>
      <p:sp>
        <p:nvSpPr>
          <p:cNvPr id="10" name="Rectangle 9">
            <a:extLst>
              <a:ext uri="{FF2B5EF4-FFF2-40B4-BE49-F238E27FC236}">
                <a16:creationId xmlns:a16="http://schemas.microsoft.com/office/drawing/2014/main" xmlns="" id="{82037F44-B579-465E-912D-7578628D7D24}"/>
              </a:ext>
            </a:extLst>
          </p:cNvPr>
          <p:cNvSpPr/>
          <p:nvPr/>
        </p:nvSpPr>
        <p:spPr>
          <a:xfrm>
            <a:off x="551384"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dirty="0" smtClean="0">
                <a:latin typeface="Nunito Sans" charset="0"/>
              </a:rPr>
              <a:t>Nature of Planning</a:t>
            </a:r>
            <a:endParaRPr lang="en-IN" dirty="0">
              <a:latin typeface="Nunito Sans" charset="0"/>
            </a:endParaRPr>
          </a:p>
        </p:txBody>
      </p:sp>
      <p:sp>
        <p:nvSpPr>
          <p:cNvPr id="16386" name="AutoShape 2" descr="Image result for &quot;Monitor Customer Interac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6388" name="AutoShape 4" descr="Image result for &quot;Monitor Customer Interact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ctrTitle"/>
          </p:nvPr>
        </p:nvSpPr>
        <p:spPr>
          <a:xfrm>
            <a:off x="839416" y="0"/>
            <a:ext cx="10363200" cy="1470025"/>
          </a:xfrm>
        </p:spPr>
        <p:txBody>
          <a:bodyPr/>
          <a:lstStyle/>
          <a:p>
            <a:r>
              <a:rPr lang="en-IN" dirty="0" smtClean="0">
                <a:latin typeface="Nunito Sans" charset="0"/>
              </a:rPr>
              <a:t>Goal Oriented</a:t>
            </a:r>
            <a:endParaRPr lang="en-IN" dirty="0">
              <a:latin typeface="Nunito Sans" charset="0"/>
            </a:endParaRPr>
          </a:p>
        </p:txBody>
      </p:sp>
      <p:sp>
        <p:nvSpPr>
          <p:cNvPr id="32770" name="AutoShape 2" descr="Image result for &quot;Social Media&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4034" name="AutoShape 2" descr="Image result for &quot;Goal Oriented&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4036" name="Picture 4" descr="C:\Users\TEMP.FOCUS.001\Desktop\Untitled.png"/>
          <p:cNvPicPr>
            <a:picLocks noChangeAspect="1" noChangeArrowheads="1"/>
          </p:cNvPicPr>
          <p:nvPr/>
        </p:nvPicPr>
        <p:blipFill>
          <a:blip r:embed="rId4" cstate="print"/>
          <a:srcRect/>
          <a:stretch>
            <a:fillRect/>
          </a:stretch>
        </p:blipFill>
        <p:spPr bwMode="auto">
          <a:xfrm>
            <a:off x="2639616" y="1247775"/>
            <a:ext cx="6935787" cy="5610225"/>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fontScale="90000"/>
          </a:bodyPr>
          <a:lstStyle/>
          <a:p>
            <a:r>
              <a:rPr lang="en-IN" sz="4000" dirty="0" smtClean="0">
                <a:latin typeface="Nunito Sans" charset="0"/>
              </a:rPr>
              <a:t>Primary Function</a:t>
            </a:r>
            <a:br>
              <a:rPr lang="en-IN" sz="4000" dirty="0" smtClean="0">
                <a:latin typeface="Nunito Sans" charset="0"/>
              </a:rPr>
            </a:br>
            <a:endParaRPr lang="en-IN" sz="4000" dirty="0">
              <a:latin typeface="Nunito Sans" charset="0"/>
            </a:endParaRPr>
          </a:p>
        </p:txBody>
      </p:sp>
      <p:sp>
        <p:nvSpPr>
          <p:cNvPr id="30722" name="AutoShape 2" descr="Image result for &quot;Weaving the statistic into your speech&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1986" name="Picture 2" descr="Image result for &quot;Primary Function&quot;"/>
          <p:cNvPicPr>
            <a:picLocks noChangeAspect="1" noChangeArrowheads="1"/>
          </p:cNvPicPr>
          <p:nvPr/>
        </p:nvPicPr>
        <p:blipFill>
          <a:blip r:embed="rId4" cstate="print"/>
          <a:srcRect/>
          <a:stretch>
            <a:fillRect/>
          </a:stretch>
        </p:blipFill>
        <p:spPr bwMode="auto">
          <a:xfrm>
            <a:off x="2927648" y="1417960"/>
            <a:ext cx="6528048" cy="5440040"/>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lstStyle/>
          <a:p>
            <a:r>
              <a:rPr lang="en-IN" sz="4000" dirty="0" smtClean="0">
                <a:latin typeface="Nunito Sans" charset="0"/>
              </a:rPr>
              <a:t>Persuasive</a:t>
            </a:r>
            <a:endParaRPr lang="en-IN" sz="4000" dirty="0">
              <a:latin typeface="Nunito Sans" charset="0"/>
            </a:endParaRPr>
          </a:p>
        </p:txBody>
      </p:sp>
      <p:sp>
        <p:nvSpPr>
          <p:cNvPr id="39938" name="AutoShape 2" descr="Image result for &quot;Persuasiv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9939" name="Picture 3" descr="C:\Users\TEMP.FOCUS.001\Desktop\download (2).jpg"/>
          <p:cNvPicPr>
            <a:picLocks noChangeAspect="1" noChangeArrowheads="1"/>
          </p:cNvPicPr>
          <p:nvPr/>
        </p:nvPicPr>
        <p:blipFill>
          <a:blip r:embed="rId4" cstate="print"/>
          <a:srcRect/>
          <a:stretch>
            <a:fillRect/>
          </a:stretch>
        </p:blipFill>
        <p:spPr bwMode="auto">
          <a:xfrm>
            <a:off x="2423592" y="1268760"/>
            <a:ext cx="7248128" cy="4659511"/>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FC4BA18A-B0F2-4D62-9B28-7B486D4C70CF}"/>
              </a:ext>
            </a:extLst>
          </p:cNvPr>
          <p:cNvSpPr txBox="1"/>
          <p:nvPr/>
        </p:nvSpPr>
        <p:spPr>
          <a:xfrm>
            <a:off x="380960" y="0"/>
            <a:ext cx="4810116" cy="1015663"/>
          </a:xfrm>
          <a:prstGeom prst="rect">
            <a:avLst/>
          </a:prstGeom>
          <a:noFill/>
        </p:spPr>
        <p:txBody>
          <a:bodyPr wrap="square" rtlCol="0">
            <a:spAutoFit/>
          </a:bodyPr>
          <a:lstStyle/>
          <a:p>
            <a:pPr>
              <a:lnSpc>
                <a:spcPct val="150000"/>
              </a:lnSpc>
            </a:pPr>
            <a:r>
              <a:rPr lang="en-US" sz="4000" dirty="0" smtClean="0">
                <a:latin typeface="Nunito Sans" charset="0"/>
              </a:rPr>
              <a:t>Plan and Organize</a:t>
            </a:r>
          </a:p>
        </p:txBody>
      </p:sp>
      <p:sp>
        <p:nvSpPr>
          <p:cNvPr id="10" name="Rectangle 9">
            <a:extLst>
              <a:ext uri="{FF2B5EF4-FFF2-40B4-BE49-F238E27FC236}">
                <a16:creationId xmlns:a16="http://schemas.microsoft.com/office/drawing/2014/main" xmlns="" id="{82037F44-B579-465E-912D-7578628D7D24}"/>
              </a:ext>
            </a:extLst>
          </p:cNvPr>
          <p:cNvSpPr/>
          <p:nvPr/>
        </p:nvSpPr>
        <p:spPr>
          <a:xfrm>
            <a:off x="767408" y="98072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65538" name="AutoShape 2" descr="Image result for Listening and Speaking Skills- Use of Statistic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5541" name="AutoShape 5" descr="Image result for Listening and Speaking Skills- Use of Statistic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5778" name="Picture 2" descr="Image result for &quot;Plan&quot;"/>
          <p:cNvPicPr>
            <a:picLocks noChangeAspect="1" noChangeArrowheads="1"/>
          </p:cNvPicPr>
          <p:nvPr/>
        </p:nvPicPr>
        <p:blipFill>
          <a:blip r:embed="rId4" cstate="print"/>
          <a:srcRect/>
          <a:stretch>
            <a:fillRect/>
          </a:stretch>
        </p:blipFill>
        <p:spPr bwMode="auto">
          <a:xfrm>
            <a:off x="0" y="1124744"/>
            <a:ext cx="6240016" cy="4656014"/>
          </a:xfrm>
          <a:prstGeom prst="rect">
            <a:avLst/>
          </a:prstGeom>
          <a:noFill/>
        </p:spPr>
      </p:pic>
      <p:pic>
        <p:nvPicPr>
          <p:cNvPr id="75780" name="Picture 4" descr="Image result for &quot;Organize&quot;"/>
          <p:cNvPicPr>
            <a:picLocks noChangeAspect="1" noChangeArrowheads="1"/>
          </p:cNvPicPr>
          <p:nvPr/>
        </p:nvPicPr>
        <p:blipFill>
          <a:blip r:embed="rId5" cstate="print"/>
          <a:srcRect/>
          <a:stretch>
            <a:fillRect/>
          </a:stretch>
        </p:blipFill>
        <p:spPr bwMode="auto">
          <a:xfrm>
            <a:off x="5783517" y="1052736"/>
            <a:ext cx="6408483" cy="4800179"/>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lstStyle/>
          <a:p>
            <a:r>
              <a:rPr lang="en-IN" sz="4000" dirty="0" smtClean="0">
                <a:latin typeface="Nunito Sans" charset="0"/>
              </a:rPr>
              <a:t>Mental Activity</a:t>
            </a:r>
            <a:endParaRPr lang="en-IN" sz="4000" dirty="0">
              <a:latin typeface="Nunito Sans" charset="0"/>
            </a:endParaRPr>
          </a:p>
        </p:txBody>
      </p:sp>
      <p:sp>
        <p:nvSpPr>
          <p:cNvPr id="37890" name="AutoShape 2" descr="Image result for &quot;Mental Activity&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7891" name="Picture 3" descr="C:\Users\TEMP.FOCUS.001\Desktop\download (3).jpg"/>
          <p:cNvPicPr>
            <a:picLocks noChangeAspect="1" noChangeArrowheads="1"/>
          </p:cNvPicPr>
          <p:nvPr/>
        </p:nvPicPr>
        <p:blipFill>
          <a:blip r:embed="rId4" cstate="print"/>
          <a:srcRect/>
          <a:stretch>
            <a:fillRect/>
          </a:stretch>
        </p:blipFill>
        <p:spPr bwMode="auto">
          <a:xfrm>
            <a:off x="2639616" y="1268760"/>
            <a:ext cx="6456040" cy="4713155"/>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Continuous Process</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4578" name="AutoShape 2" descr="Image result for &quot;Connec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5842" name="AutoShape 2" descr="Image result for &quot;Continuous Proces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5843" name="Picture 3" descr="C:\Users\TEMP.FOCUS.001\Desktop\download (4).jpg"/>
          <p:cNvPicPr>
            <a:picLocks noChangeAspect="1" noChangeArrowheads="1"/>
          </p:cNvPicPr>
          <p:nvPr/>
        </p:nvPicPr>
        <p:blipFill>
          <a:blip r:embed="rId4" cstate="print"/>
          <a:srcRect/>
          <a:stretch>
            <a:fillRect/>
          </a:stretch>
        </p:blipFill>
        <p:spPr bwMode="auto">
          <a:xfrm>
            <a:off x="623392" y="1340768"/>
            <a:ext cx="11028646" cy="4608512"/>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Choice</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3794" name="AutoShape 2" descr="Image result for &quot;Choi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3795" name="Picture 3" descr="C:\Users\TEMP.FOCUS.001\Desktop\download (5).jpg"/>
          <p:cNvPicPr>
            <a:picLocks noChangeAspect="1" noChangeArrowheads="1"/>
          </p:cNvPicPr>
          <p:nvPr/>
        </p:nvPicPr>
        <p:blipFill>
          <a:blip r:embed="rId4" cstate="print"/>
          <a:srcRect/>
          <a:stretch>
            <a:fillRect/>
          </a:stretch>
        </p:blipFill>
        <p:spPr bwMode="auto">
          <a:xfrm>
            <a:off x="2855640" y="1484784"/>
            <a:ext cx="6312024" cy="4525602"/>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Looking Forward</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1746" name="AutoShape 2" descr="Image result for &quot;Looking Forward&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1747" name="Picture 3" descr="C:\Users\TEMP.FOCUS.001\Desktop\download (6).jpg"/>
          <p:cNvPicPr>
            <a:picLocks noChangeAspect="1" noChangeArrowheads="1"/>
          </p:cNvPicPr>
          <p:nvPr/>
        </p:nvPicPr>
        <p:blipFill>
          <a:blip r:embed="rId4" cstate="print"/>
          <a:srcRect/>
          <a:stretch>
            <a:fillRect/>
          </a:stretch>
        </p:blipFill>
        <p:spPr bwMode="auto">
          <a:xfrm>
            <a:off x="2495600" y="1340768"/>
            <a:ext cx="6960096" cy="4631628"/>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Flexible</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9698" name="AutoShape 2" descr="Image result for &quot;Flexibl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9699" name="Picture 3" descr="C:\Users\TEMP.FOCUS.001\Desktop\download (7).jpg"/>
          <p:cNvPicPr>
            <a:picLocks noChangeAspect="1" noChangeArrowheads="1"/>
          </p:cNvPicPr>
          <p:nvPr/>
        </p:nvPicPr>
        <p:blipFill>
          <a:blip r:embed="rId4" cstate="print"/>
          <a:srcRect/>
          <a:stretch>
            <a:fillRect/>
          </a:stretch>
        </p:blipFill>
        <p:spPr bwMode="auto">
          <a:xfrm>
            <a:off x="2423592" y="1196752"/>
            <a:ext cx="6925360" cy="4608512"/>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Integrated Process</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7650" name="AutoShape 2" descr="Image result for &quot;Integrated&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7651" name="Picture 3" descr="C:\Users\TEMP.FOCUS.001\Desktop\download (8).jpg"/>
          <p:cNvPicPr>
            <a:picLocks noChangeAspect="1" noChangeArrowheads="1"/>
          </p:cNvPicPr>
          <p:nvPr/>
        </p:nvPicPr>
        <p:blipFill>
          <a:blip r:embed="rId4" cstate="print"/>
          <a:srcRect/>
          <a:stretch>
            <a:fillRect/>
          </a:stretch>
        </p:blipFill>
        <p:spPr bwMode="auto">
          <a:xfrm>
            <a:off x="2711624" y="1556792"/>
            <a:ext cx="6456040" cy="4296201"/>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Includes Effective and Efficient Dimensions</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602" name="AutoShape 2" descr="Image result for &quot;Dimension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5603" name="Picture 3" descr="C:\Users\TEMP.FOCUS.001\Desktop\download (9).jpg"/>
          <p:cNvPicPr>
            <a:picLocks noChangeAspect="1" noChangeArrowheads="1"/>
          </p:cNvPicPr>
          <p:nvPr/>
        </p:nvPicPr>
        <p:blipFill>
          <a:blip r:embed="rId4" cstate="print"/>
          <a:srcRect/>
          <a:stretch>
            <a:fillRect/>
          </a:stretch>
        </p:blipFill>
        <p:spPr bwMode="auto">
          <a:xfrm>
            <a:off x="1919536" y="1268760"/>
            <a:ext cx="8184232" cy="4598498"/>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Levels of Planning</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3554" name="Picture 2" descr="Image result for &quot;Levels of Planning&quot;"/>
          <p:cNvPicPr>
            <a:picLocks noChangeAspect="1" noChangeArrowheads="1"/>
          </p:cNvPicPr>
          <p:nvPr/>
        </p:nvPicPr>
        <p:blipFill>
          <a:blip r:embed="rId4" cstate="print"/>
          <a:srcRect/>
          <a:stretch>
            <a:fillRect/>
          </a:stretch>
        </p:blipFill>
        <p:spPr bwMode="auto">
          <a:xfrm>
            <a:off x="2855640" y="1412776"/>
            <a:ext cx="6152598" cy="4608512"/>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Organizing</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8066" name="AutoShape 2" descr="Image result for &quot;Importa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95234" name="Picture 2" descr="Image result for &quot;Organizing&quot;"/>
          <p:cNvPicPr>
            <a:picLocks noChangeAspect="1" noChangeArrowheads="1"/>
          </p:cNvPicPr>
          <p:nvPr/>
        </p:nvPicPr>
        <p:blipFill>
          <a:blip r:embed="rId4" cstate="print"/>
          <a:srcRect/>
          <a:stretch>
            <a:fillRect/>
          </a:stretch>
        </p:blipFill>
        <p:spPr bwMode="auto">
          <a:xfrm>
            <a:off x="2423592" y="1340768"/>
            <a:ext cx="6888088" cy="4583712"/>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Fundamentals</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8066" name="AutoShape 2" descr="Image result for &quot;Importa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97282" name="Picture 2" descr="Image result for &quot;Fundamentals of Organizing&quot;"/>
          <p:cNvPicPr>
            <a:picLocks noChangeAspect="1" noChangeArrowheads="1"/>
          </p:cNvPicPr>
          <p:nvPr/>
        </p:nvPicPr>
        <p:blipFill>
          <a:blip r:embed="rId4" cstate="print"/>
          <a:srcRect/>
          <a:stretch>
            <a:fillRect/>
          </a:stretch>
        </p:blipFill>
        <p:spPr bwMode="auto">
          <a:xfrm>
            <a:off x="2927648" y="1412776"/>
            <a:ext cx="6056463" cy="4536504"/>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479376"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7346" name="AutoShape 2" descr="Image result for &quot;Quotes about Analytical&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ctrTitle"/>
          </p:nvPr>
        </p:nvSpPr>
        <p:spPr>
          <a:xfrm>
            <a:off x="911424" y="0"/>
            <a:ext cx="10363200" cy="1470025"/>
          </a:xfrm>
        </p:spPr>
        <p:txBody>
          <a:bodyPr/>
          <a:lstStyle/>
          <a:p>
            <a:r>
              <a:rPr lang="en-US" dirty="0" smtClean="0">
                <a:latin typeface="Nunito Sans" charset="0"/>
              </a:rPr>
              <a:t>Work Activities</a:t>
            </a:r>
            <a:endParaRPr lang="en-IN" dirty="0">
              <a:latin typeface="Nunito Sans" charset="0"/>
            </a:endParaRPr>
          </a:p>
        </p:txBody>
      </p:sp>
      <p:sp>
        <p:nvSpPr>
          <p:cNvPr id="73730" name="AutoShape 2" descr="Image result for &quot;Work Activities&quot;&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3732" name="Picture 4" descr="C:\Users\TEMP.FOCUS.001\Desktop\Untitled.png"/>
          <p:cNvPicPr>
            <a:picLocks noChangeAspect="1" noChangeArrowheads="1"/>
          </p:cNvPicPr>
          <p:nvPr/>
        </p:nvPicPr>
        <p:blipFill>
          <a:blip r:embed="rId4" cstate="print"/>
          <a:srcRect/>
          <a:stretch>
            <a:fillRect/>
          </a:stretch>
        </p:blipFill>
        <p:spPr bwMode="auto">
          <a:xfrm>
            <a:off x="1974850" y="1119188"/>
            <a:ext cx="8240713" cy="4619625"/>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Organization Design</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8066" name="AutoShape 2" descr="Image result for &quot;Importa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7522" name="AutoShape 2" descr="Image result for &quot;Organization Desig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7523" name="Picture 3" descr="C:\Users\TEMP.FOCUS.001\Desktop\download.png"/>
          <p:cNvPicPr>
            <a:picLocks noChangeAspect="1" noChangeArrowheads="1"/>
          </p:cNvPicPr>
          <p:nvPr/>
        </p:nvPicPr>
        <p:blipFill>
          <a:blip r:embed="rId4" cstate="print"/>
          <a:srcRect/>
          <a:stretch>
            <a:fillRect/>
          </a:stretch>
        </p:blipFill>
        <p:spPr bwMode="auto">
          <a:xfrm>
            <a:off x="2423592" y="1340768"/>
            <a:ext cx="7169601" cy="5517232"/>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Organization Structure</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8066" name="AutoShape 2" descr="Image result for &quot;Importa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13666" name="Picture 2" descr="Image result for &quot;Organization Structure&quot;"/>
          <p:cNvPicPr>
            <a:picLocks noChangeAspect="1" noChangeArrowheads="1"/>
          </p:cNvPicPr>
          <p:nvPr/>
        </p:nvPicPr>
        <p:blipFill>
          <a:blip r:embed="rId4" cstate="print"/>
          <a:srcRect/>
          <a:stretch>
            <a:fillRect/>
          </a:stretch>
        </p:blipFill>
        <p:spPr bwMode="auto">
          <a:xfrm>
            <a:off x="1559496" y="1268760"/>
            <a:ext cx="9120336" cy="4560168"/>
          </a:xfrm>
          <a:prstGeom prst="rect">
            <a:avLst/>
          </a:prstGeom>
          <a:noFill/>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US" sz="4000" dirty="0" smtClean="0"/>
              <a:t>Division of Work</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8066" name="AutoShape 2" descr="Image result for &quot;Importa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1" name="Picture 10" descr="specialization.jfif"/>
          <p:cNvPicPr>
            <a:picLocks noChangeAspect="1"/>
          </p:cNvPicPr>
          <p:nvPr/>
        </p:nvPicPr>
        <p:blipFill>
          <a:blip r:embed="rId4"/>
          <a:stretch>
            <a:fillRect/>
          </a:stretch>
        </p:blipFill>
        <p:spPr>
          <a:xfrm>
            <a:off x="4167174" y="2000240"/>
            <a:ext cx="4071966" cy="3071833"/>
          </a:xfrm>
          <a:prstGeom prst="rect">
            <a:avLst/>
          </a:prstGeom>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Delegation of Authority</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8066" name="AutoShape 2" descr="Image result for &quot;Importa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2" name="Picture 11" descr="delegation of authority.jfif"/>
          <p:cNvPicPr>
            <a:picLocks noChangeAspect="1"/>
          </p:cNvPicPr>
          <p:nvPr/>
        </p:nvPicPr>
        <p:blipFill>
          <a:blip r:embed="rId4"/>
          <a:stretch>
            <a:fillRect/>
          </a:stretch>
        </p:blipFill>
        <p:spPr>
          <a:xfrm>
            <a:off x="4595802" y="2557462"/>
            <a:ext cx="3786214" cy="3371868"/>
          </a:xfrm>
          <a:prstGeom prst="rect">
            <a:avLst/>
          </a:prstGeom>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Types of Departmentalization</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8066" name="AutoShape 2" descr="Image result for &quot;Importa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2" name="Rectangle 11"/>
          <p:cNvSpPr/>
          <p:nvPr/>
        </p:nvSpPr>
        <p:spPr>
          <a:xfrm>
            <a:off x="380960" y="1643050"/>
            <a:ext cx="11811040" cy="3323987"/>
          </a:xfrm>
          <a:prstGeom prst="rect">
            <a:avLst/>
          </a:prstGeom>
        </p:spPr>
        <p:txBody>
          <a:bodyPr wrap="square">
            <a:spAutoFit/>
          </a:bodyPr>
          <a:lstStyle/>
          <a:p>
            <a:pPr>
              <a:lnSpc>
                <a:spcPct val="150000"/>
              </a:lnSpc>
            </a:pPr>
            <a:endParaRPr lang="en-US" sz="2000" dirty="0" smtClean="0">
              <a:latin typeface="Nunito Sans" charset="0"/>
            </a:endParaRPr>
          </a:p>
          <a:p>
            <a:pPr>
              <a:lnSpc>
                <a:spcPct val="150000"/>
              </a:lnSpc>
            </a:pPr>
            <a:r>
              <a:rPr lang="en-US" sz="2000" dirty="0" smtClean="0">
                <a:latin typeface="Nunito Sans" charset="0"/>
              </a:rPr>
              <a:t>Functional departmentalization	:	Based on the primary functions performed</a:t>
            </a:r>
          </a:p>
          <a:p>
            <a:pPr>
              <a:lnSpc>
                <a:spcPct val="150000"/>
              </a:lnSpc>
            </a:pPr>
            <a:r>
              <a:rPr lang="en-US" sz="2000" dirty="0" smtClean="0">
                <a:latin typeface="Nunito Sans" charset="0"/>
              </a:rPr>
              <a:t>Process departmentalization.	: 	Based on the goods services produced or sold</a:t>
            </a:r>
          </a:p>
          <a:p>
            <a:pPr>
              <a:lnSpc>
                <a:spcPct val="150000"/>
              </a:lnSpc>
            </a:pPr>
            <a:r>
              <a:rPr lang="en-US" sz="2000" dirty="0" smtClean="0">
                <a:latin typeface="Nunito Sans" charset="0"/>
              </a:rPr>
              <a:t>Product departmentalization.	:	Based on the product or process involved</a:t>
            </a:r>
          </a:p>
          <a:p>
            <a:pPr>
              <a:lnSpc>
                <a:spcPct val="150000"/>
              </a:lnSpc>
            </a:pPr>
            <a:r>
              <a:rPr lang="en-US" sz="2000" dirty="0" smtClean="0">
                <a:latin typeface="Nunito Sans" charset="0"/>
              </a:rPr>
              <a:t>Customer departmentalization.	:	Based on the primary type of customer service</a:t>
            </a:r>
          </a:p>
          <a:p>
            <a:pPr>
              <a:lnSpc>
                <a:spcPct val="150000"/>
              </a:lnSpc>
            </a:pPr>
            <a:r>
              <a:rPr lang="en-US" sz="2000" dirty="0" smtClean="0">
                <a:latin typeface="Nunito Sans" charset="0"/>
              </a:rPr>
              <a:t>Geographic departmentalization	:	Based on the geographic segmentation of organization units</a:t>
            </a:r>
          </a:p>
          <a:p>
            <a:pPr>
              <a:lnSpc>
                <a:spcPct val="150000"/>
              </a:lnSpc>
            </a:pPr>
            <a:endParaRPr lang="en-US" sz="2000" dirty="0" smtClean="0">
              <a:latin typeface="Nunito Sans" charset="0"/>
            </a:endParaRPr>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Span of control</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8066" name="AutoShape 2" descr="Image result for &quot;Importa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1" name="Picture 10" descr="span of control.png"/>
          <p:cNvPicPr>
            <a:picLocks noChangeAspect="1"/>
          </p:cNvPicPr>
          <p:nvPr/>
        </p:nvPicPr>
        <p:blipFill>
          <a:blip r:embed="rId4"/>
          <a:stretch>
            <a:fillRect/>
          </a:stretch>
        </p:blipFill>
        <p:spPr>
          <a:xfrm>
            <a:off x="2381224" y="1500174"/>
            <a:ext cx="7715304" cy="4029099"/>
          </a:xfrm>
          <a:prstGeom prst="rect">
            <a:avLst/>
          </a:prstGeom>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623392"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5" name="Title 4"/>
          <p:cNvSpPr>
            <a:spLocks noGrp="1"/>
          </p:cNvSpPr>
          <p:nvPr>
            <p:ph type="title"/>
          </p:nvPr>
        </p:nvSpPr>
        <p:spPr/>
        <p:txBody>
          <a:bodyPr>
            <a:normAutofit/>
          </a:bodyPr>
          <a:lstStyle/>
          <a:p>
            <a:r>
              <a:rPr lang="en-IN" sz="4000" dirty="0" smtClean="0">
                <a:latin typeface="Nunito Sans" charset="0"/>
              </a:rPr>
              <a:t>Specialization</a:t>
            </a:r>
            <a:endParaRPr lang="en-IN" sz="4000" dirty="0">
              <a:latin typeface="Nunito Sans" charset="0"/>
            </a:endParaRPr>
          </a:p>
        </p:txBody>
      </p:sp>
      <p:sp>
        <p:nvSpPr>
          <p:cNvPr id="2050" name="AutoShape 2" descr="Image result for &quot;Tips for Becoming a Customer-Centric Organization&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2706" name="AutoShape 2" descr="Image result for &quot;Company Cultu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6802" name="AutoShape 2" descr="Image result for &quot;Customer Feedbac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8434" name="AutoShape 2" descr="Image result for &quot;Use Body Languag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2946" name="AutoShape 2" descr="Image result for &quot;Pause immediately befor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8066" name="AutoShape 2" descr="Image result for &quot;Importan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2" name="Picture 11" descr="work specialization.jfif"/>
          <p:cNvPicPr>
            <a:picLocks noChangeAspect="1"/>
          </p:cNvPicPr>
          <p:nvPr/>
        </p:nvPicPr>
        <p:blipFill>
          <a:blip r:embed="rId4"/>
          <a:stretch>
            <a:fillRect/>
          </a:stretch>
        </p:blipFill>
        <p:spPr>
          <a:xfrm>
            <a:off x="3809984" y="1857364"/>
            <a:ext cx="4857784" cy="3500462"/>
          </a:xfrm>
          <a:prstGeom prst="rect">
            <a:avLst/>
          </a:prstGeom>
        </p:spPr>
      </p:pic>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ctrTitle"/>
          </p:nvPr>
        </p:nvSpPr>
        <p:spPr>
          <a:xfrm>
            <a:off x="911424" y="0"/>
            <a:ext cx="10363200" cy="1470025"/>
          </a:xfrm>
        </p:spPr>
        <p:txBody>
          <a:bodyPr/>
          <a:lstStyle/>
          <a:p>
            <a:r>
              <a:rPr lang="en-IN" dirty="0" smtClean="0">
                <a:latin typeface="Nunito Sans" charset="0"/>
              </a:rPr>
              <a:t>Activity</a:t>
            </a:r>
            <a:endParaRPr lang="en-IN" dirty="0"/>
          </a:p>
        </p:txBody>
      </p:sp>
      <p:sp>
        <p:nvSpPr>
          <p:cNvPr id="9" name="Rectangle 8"/>
          <p:cNvSpPr/>
          <p:nvPr/>
        </p:nvSpPr>
        <p:spPr>
          <a:xfrm>
            <a:off x="309522" y="1500174"/>
            <a:ext cx="12192000" cy="4154984"/>
          </a:xfrm>
          <a:prstGeom prst="rect">
            <a:avLst/>
          </a:prstGeom>
        </p:spPr>
        <p:txBody>
          <a:bodyPr wrap="square">
            <a:spAutoFit/>
          </a:bodyPr>
          <a:lstStyle/>
          <a:p>
            <a:r>
              <a:rPr lang="en-IN" sz="2400" b="1" dirty="0" smtClean="0">
                <a:latin typeface="Nunito Sans" charset="0"/>
              </a:rPr>
              <a:t>Consider the following statements and state which components of </a:t>
            </a:r>
            <a:endParaRPr lang="en-IN" sz="2400" b="1" dirty="0" smtClean="0">
              <a:latin typeface="Nunito Sans" charset="0"/>
            </a:endParaRPr>
          </a:p>
          <a:p>
            <a:r>
              <a:rPr lang="en-IN" sz="2400" b="1" dirty="0" smtClean="0">
                <a:latin typeface="Nunito Sans" charset="0"/>
              </a:rPr>
              <a:t> </a:t>
            </a:r>
            <a:r>
              <a:rPr lang="en-IN" sz="2400" b="1" dirty="0" smtClean="0">
                <a:latin typeface="Nunito Sans" charset="0"/>
              </a:rPr>
              <a:t> </a:t>
            </a:r>
            <a:r>
              <a:rPr lang="en-IN" sz="2400" b="1" dirty="0" smtClean="0">
                <a:latin typeface="Nunito Sans" charset="0"/>
              </a:rPr>
              <a:t>planning </a:t>
            </a:r>
            <a:r>
              <a:rPr lang="en-IN" sz="2400" b="1" dirty="0" smtClean="0">
                <a:latin typeface="Nunito Sans" charset="0"/>
              </a:rPr>
              <a:t>they refer to:</a:t>
            </a:r>
          </a:p>
          <a:p>
            <a:pPr marL="457200" indent="-457200">
              <a:buAutoNum type="arabicParenR"/>
            </a:pPr>
            <a:r>
              <a:rPr lang="en-IN" sz="2400" dirty="0" smtClean="0">
                <a:latin typeface="Nunito Sans" charset="0"/>
              </a:rPr>
              <a:t>This component is expressed in numerical terms</a:t>
            </a:r>
          </a:p>
          <a:p>
            <a:pPr marL="457200" indent="-457200"/>
            <a:endParaRPr lang="en-IN" sz="2400" dirty="0" smtClean="0">
              <a:latin typeface="Nunito Sans" charset="0"/>
            </a:endParaRPr>
          </a:p>
          <a:p>
            <a:r>
              <a:rPr lang="en-IN" sz="2400" dirty="0" smtClean="0">
                <a:latin typeface="Nunito Sans" charset="0"/>
              </a:rPr>
              <a:t>2) All actions are limited by this component</a:t>
            </a:r>
          </a:p>
          <a:p>
            <a:endParaRPr lang="en-IN" sz="2400" dirty="0" smtClean="0">
              <a:latin typeface="Nunito Sans" charset="0"/>
            </a:endParaRPr>
          </a:p>
          <a:p>
            <a:r>
              <a:rPr lang="en-IN" sz="2400" dirty="0" smtClean="0">
                <a:latin typeface="Nunito Sans" charset="0"/>
              </a:rPr>
              <a:t>3) This component basically shows the fundamental aims of the business organization</a:t>
            </a:r>
          </a:p>
          <a:p>
            <a:endParaRPr lang="en-IN" sz="2400" dirty="0" smtClean="0">
              <a:latin typeface="Nunito Sans" charset="0"/>
            </a:endParaRPr>
          </a:p>
          <a:p>
            <a:r>
              <a:rPr lang="en-IN" sz="2400" dirty="0" smtClean="0">
                <a:latin typeface="Nunito Sans" charset="0"/>
              </a:rPr>
              <a:t>4) Even methods and rules are a part of these components of planning</a:t>
            </a:r>
          </a:p>
          <a:p>
            <a:endParaRPr lang="en-IN" sz="2400" dirty="0" smtClean="0">
              <a:latin typeface="Nunito Sans" charset="0"/>
            </a:endParaRPr>
          </a:p>
          <a:p>
            <a:r>
              <a:rPr lang="en-IN" sz="2400" dirty="0" smtClean="0">
                <a:latin typeface="Nunito Sans" charset="0"/>
              </a:rPr>
              <a:t>5) This component may be long-term or short-term and even specific or general</a:t>
            </a:r>
            <a:endParaRPr lang="en-IN" sz="2400" dirty="0">
              <a:latin typeface="Nunito Sans" charset="0"/>
            </a:endParaRPr>
          </a:p>
        </p:txBody>
      </p:sp>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124744"/>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ctrTitle"/>
          </p:nvPr>
        </p:nvSpPr>
        <p:spPr>
          <a:xfrm>
            <a:off x="911424" y="0"/>
            <a:ext cx="10363200" cy="1470025"/>
          </a:xfrm>
        </p:spPr>
        <p:txBody>
          <a:bodyPr/>
          <a:lstStyle/>
          <a:p>
            <a:r>
              <a:rPr lang="en-IN" dirty="0" smtClean="0">
                <a:latin typeface="Nunito Sans" charset="0"/>
              </a:rPr>
              <a:t>Activity</a:t>
            </a:r>
            <a:endParaRPr lang="en-IN" dirty="0"/>
          </a:p>
        </p:txBody>
      </p:sp>
      <p:sp>
        <p:nvSpPr>
          <p:cNvPr id="9" name="Rectangle 8"/>
          <p:cNvSpPr/>
          <p:nvPr/>
        </p:nvSpPr>
        <p:spPr>
          <a:xfrm>
            <a:off x="452398" y="1357298"/>
            <a:ext cx="3929090" cy="4154984"/>
          </a:xfrm>
          <a:prstGeom prst="rect">
            <a:avLst/>
          </a:prstGeom>
        </p:spPr>
        <p:txBody>
          <a:bodyPr wrap="square">
            <a:spAutoFit/>
          </a:bodyPr>
          <a:lstStyle/>
          <a:p>
            <a:r>
              <a:rPr lang="en-IN" sz="2400" b="1" dirty="0" smtClean="0"/>
              <a:t>Answers:</a:t>
            </a:r>
          </a:p>
          <a:p>
            <a:endParaRPr lang="en-IN" sz="2400" b="1" dirty="0" smtClean="0"/>
          </a:p>
          <a:p>
            <a:pPr marL="457200" indent="-457200">
              <a:buAutoNum type="arabicParenBoth"/>
            </a:pPr>
            <a:r>
              <a:rPr lang="en-IN" sz="2400" dirty="0" smtClean="0"/>
              <a:t>Budget</a:t>
            </a:r>
          </a:p>
          <a:p>
            <a:pPr marL="457200" indent="-457200">
              <a:buAutoNum type="arabicParenBoth"/>
            </a:pPr>
            <a:endParaRPr lang="en-IN" sz="2400" dirty="0" smtClean="0"/>
          </a:p>
          <a:p>
            <a:pPr marL="457200" indent="-457200"/>
            <a:r>
              <a:rPr lang="en-IN" sz="2400" dirty="0" smtClean="0"/>
              <a:t>(2) Policy</a:t>
            </a:r>
          </a:p>
          <a:p>
            <a:pPr marL="457200" indent="-457200"/>
            <a:endParaRPr lang="en-IN" sz="2400" dirty="0" smtClean="0"/>
          </a:p>
          <a:p>
            <a:pPr marL="457200" indent="-457200"/>
            <a:r>
              <a:rPr lang="en-IN" sz="2400" dirty="0" smtClean="0"/>
              <a:t>(3) Mission</a:t>
            </a:r>
          </a:p>
          <a:p>
            <a:pPr marL="457200" indent="-457200"/>
            <a:endParaRPr lang="en-IN" sz="2400" dirty="0" smtClean="0"/>
          </a:p>
          <a:p>
            <a:pPr marL="457200" indent="-457200"/>
            <a:r>
              <a:rPr lang="en-IN" sz="2400" dirty="0" smtClean="0"/>
              <a:t>(4) Procedures</a:t>
            </a:r>
          </a:p>
          <a:p>
            <a:pPr marL="457200" indent="-457200"/>
            <a:endParaRPr lang="en-IN" sz="2400" dirty="0" smtClean="0"/>
          </a:p>
          <a:p>
            <a:pPr marL="457200" indent="-457200"/>
            <a:r>
              <a:rPr lang="en-IN" sz="2400" dirty="0" smtClean="0"/>
              <a:t>(5) Objectives</a:t>
            </a:r>
            <a:endParaRPr lang="en-IN" sz="2400" dirty="0">
              <a:latin typeface="Nunito Sans" charset="0"/>
            </a:endParaRPr>
          </a:p>
        </p:txBody>
      </p:sp>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47667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7" name="Content Placeholder 3"/>
          <p:cNvSpPr txBox="1">
            <a:spLocks/>
          </p:cNvSpPr>
          <p:nvPr/>
        </p:nvSpPr>
        <p:spPr>
          <a:xfrm>
            <a:off x="407368" y="1412776"/>
            <a:ext cx="8001000" cy="2362199"/>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Gill Sans MT" pitchFamily="34" charset="0"/>
              <a:ea typeface="+mn-ea"/>
              <a:cs typeface="+mn-cs"/>
            </a:endParaRPr>
          </a:p>
        </p:txBody>
      </p:sp>
      <p:sp>
        <p:nvSpPr>
          <p:cNvPr id="8" name="Content Placeholder 2"/>
          <p:cNvSpPr txBox="1">
            <a:spLocks/>
          </p:cNvSpPr>
          <p:nvPr/>
        </p:nvSpPr>
        <p:spPr>
          <a:xfrm>
            <a:off x="551384" y="692696"/>
            <a:ext cx="10441160" cy="685800"/>
          </a:xfrm>
          <a:prstGeom prst="rect">
            <a:avLst/>
          </a:prstGeom>
        </p:spPr>
        <p:txBody>
          <a:bodyPr vert="horz" lIns="91440" tIns="45720" rIns="91440" bIns="45720" rtlCol="0">
            <a:normAutofit lnSpcReduction="10000"/>
          </a:bodyPr>
          <a:lstStyle/>
          <a:p>
            <a:pPr marL="342900" indent="-342900">
              <a:spcBef>
                <a:spcPct val="20000"/>
              </a:spcBef>
              <a:defRPr/>
            </a:pPr>
            <a:r>
              <a:rPr kumimoji="0" lang="en-US" sz="4000" b="0" i="0" u="none" strike="noStrike" kern="1200" cap="none" spc="0" normalizeH="0" noProof="0" dirty="0" smtClean="0">
                <a:ln>
                  <a:noFill/>
                </a:ln>
                <a:solidFill>
                  <a:schemeClr val="tx1">
                    <a:lumMod val="65000"/>
                    <a:lumOff val="35000"/>
                  </a:schemeClr>
                </a:solidFill>
                <a:effectLst/>
                <a:uLnTx/>
                <a:uFillTx/>
                <a:latin typeface="Nunito Sans" charset="0"/>
              </a:rPr>
              <a:t>RECAP ANYONE ?</a:t>
            </a:r>
            <a:endParaRPr lang="en-US" sz="4000" dirty="0" smtClean="0">
              <a:solidFill>
                <a:schemeClr val="tx1">
                  <a:lumMod val="65000"/>
                  <a:lumOff val="35000"/>
                </a:schemeClr>
              </a:solidFill>
              <a:latin typeface="Nunito Sans" charset="0"/>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rgbClr val="FF0000"/>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chemeClr val="bg2">
                  <a:lumMod val="25000"/>
                </a:schemeClr>
              </a:solidFill>
              <a:latin typeface="Gill Sans MT" pitchFamily="34" charset="0"/>
            </a:endParaRPr>
          </a:p>
          <a:p>
            <a:pPr marL="342900" lvl="0" indent="-342900" algn="ctr">
              <a:spcBef>
                <a:spcPct val="20000"/>
              </a:spcBef>
              <a:defRPr/>
            </a:pPr>
            <a:endParaRPr lang="en-US" sz="5400" dirty="0" smtClean="0">
              <a:solidFill>
                <a:schemeClr val="bg2">
                  <a:lumMod val="25000"/>
                </a:schemeClr>
              </a:solidFill>
              <a:latin typeface="Bebas Neue Bold" pitchFamily="34" charset="0"/>
            </a:endParaRPr>
          </a:p>
          <a:p>
            <a:pPr marL="342900" lvl="0" indent="-342900" algn="ctr">
              <a:spcBef>
                <a:spcPct val="20000"/>
              </a:spcBef>
              <a:defRPr/>
            </a:pPr>
            <a:endParaRPr lang="en-IN" sz="5400" dirty="0" smtClean="0">
              <a:solidFill>
                <a:schemeClr val="bg2">
                  <a:lumMod val="25000"/>
                </a:schemeClr>
              </a:solidFill>
              <a:latin typeface="Bebas Neue Bold" pitchFamily="34" charset="0"/>
            </a:endParaRP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bg2">
                  <a:lumMod val="25000"/>
                </a:schemeClr>
              </a:solidFill>
              <a:effectLst/>
              <a:uLnTx/>
              <a:uFillTx/>
              <a:latin typeface="Bebas Neue Bold" pitchFamily="34" charset="0"/>
              <a:ea typeface="+mn-ea"/>
              <a:cs typeface="+mn-cs"/>
            </a:endParaRPr>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4500" b="1" dirty="0" smtClean="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1442" name="AutoShape 2" descr="Image result for &quot;Why Statistic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title"/>
          </p:nvPr>
        </p:nvSpPr>
        <p:spPr/>
        <p:txBody>
          <a:bodyPr>
            <a:normAutofit/>
          </a:bodyPr>
          <a:lstStyle/>
          <a:p>
            <a:r>
              <a:rPr lang="en-IN" dirty="0" smtClean="0">
                <a:latin typeface="Nunito Sans" charset="0"/>
              </a:rPr>
              <a:t>Determine Specific Tasks</a:t>
            </a:r>
            <a:endParaRPr lang="en-IN" dirty="0">
              <a:latin typeface="Nunito Sans" charset="0"/>
            </a:endParaRPr>
          </a:p>
        </p:txBody>
      </p:sp>
      <p:pic>
        <p:nvPicPr>
          <p:cNvPr id="71682" name="Picture 2" descr="Image result for &quot;Specific Tasks&quot;"/>
          <p:cNvPicPr>
            <a:picLocks noChangeAspect="1" noChangeArrowheads="1"/>
          </p:cNvPicPr>
          <p:nvPr/>
        </p:nvPicPr>
        <p:blipFill>
          <a:blip r:embed="rId4" cstate="print"/>
          <a:srcRect/>
          <a:stretch>
            <a:fillRect/>
          </a:stretch>
        </p:blipFill>
        <p:spPr bwMode="auto">
          <a:xfrm>
            <a:off x="2783632" y="1412776"/>
            <a:ext cx="6528048" cy="4344122"/>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479376" y="1340768"/>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7" name="Content Placeholder 3"/>
          <p:cNvSpPr txBox="1">
            <a:spLocks/>
          </p:cNvSpPr>
          <p:nvPr/>
        </p:nvSpPr>
        <p:spPr>
          <a:xfrm>
            <a:off x="407368" y="1412776"/>
            <a:ext cx="8001000" cy="2362199"/>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Gill Sans MT" pitchFamily="34" charset="0"/>
              <a:ea typeface="+mn-ea"/>
              <a:cs typeface="+mn-cs"/>
            </a:endParaRPr>
          </a:p>
        </p:txBody>
      </p:sp>
      <p:sp>
        <p:nvSpPr>
          <p:cNvPr id="8" name="Content Placeholder 2"/>
          <p:cNvSpPr txBox="1">
            <a:spLocks/>
          </p:cNvSpPr>
          <p:nvPr/>
        </p:nvSpPr>
        <p:spPr>
          <a:xfrm>
            <a:off x="551384" y="692696"/>
            <a:ext cx="10441160" cy="685800"/>
          </a:xfrm>
          <a:prstGeom prst="rect">
            <a:avLst/>
          </a:prstGeom>
        </p:spPr>
        <p:txBody>
          <a:bodyPr vert="horz" lIns="91440" tIns="45720" rIns="91440" bIns="45720" rtlCol="0">
            <a:normAutofit lnSpcReduction="10000"/>
          </a:bodyPr>
          <a:lstStyle/>
          <a:p>
            <a:pPr marL="342900" indent="-342900">
              <a:spcBef>
                <a:spcPct val="20000"/>
              </a:spcBef>
              <a:defRPr/>
            </a:pPr>
            <a:r>
              <a:rPr kumimoji="0" lang="en-US" sz="4000" b="0" i="0" u="none" strike="noStrike" kern="1200" cap="none" spc="0" normalizeH="0" noProof="0" dirty="0" smtClean="0">
                <a:ln>
                  <a:noFill/>
                </a:ln>
                <a:solidFill>
                  <a:schemeClr val="tx1">
                    <a:lumMod val="65000"/>
                    <a:lumOff val="35000"/>
                  </a:schemeClr>
                </a:solidFill>
                <a:effectLst/>
                <a:uLnTx/>
                <a:uFillTx/>
                <a:latin typeface="Nunito Sans" charset="0"/>
              </a:rPr>
              <a:t>RECAP ANYONE ?</a:t>
            </a:r>
            <a:endParaRPr lang="en-US" sz="4000" dirty="0" smtClean="0">
              <a:solidFill>
                <a:schemeClr val="tx1">
                  <a:lumMod val="65000"/>
                  <a:lumOff val="35000"/>
                </a:schemeClr>
              </a:solidFill>
              <a:latin typeface="Nunito Sans" charset="0"/>
            </a:endParaRP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tabLst/>
              <a:defRPr/>
            </a:pPr>
            <a:endParaRPr lang="en-US" baseline="0" dirty="0" smtClean="0">
              <a:solidFill>
                <a:schemeClr val="bg2">
                  <a:lumMod val="25000"/>
                </a:schemeClr>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rgbClr val="FF0000"/>
              </a:solidFill>
              <a:latin typeface="Gill Sans MT" pitchFamily="34" charset="0"/>
            </a:endParaRPr>
          </a:p>
          <a:p>
            <a:pPr marL="342900" marR="0" lvl="0" indent="-342900" defTabSz="914400" rtl="0" eaLnBrk="1" fontAlgn="auto" latinLnBrk="0" hangingPunct="1">
              <a:lnSpc>
                <a:spcPct val="100000"/>
              </a:lnSpc>
              <a:spcBef>
                <a:spcPct val="20000"/>
              </a:spcBef>
              <a:spcAft>
                <a:spcPts val="0"/>
              </a:spcAft>
              <a:buClrTx/>
              <a:buSzTx/>
              <a:buFontTx/>
              <a:buChar char="-"/>
              <a:tabLst/>
              <a:defRPr/>
            </a:pPr>
            <a:endParaRPr lang="en-US" baseline="0" dirty="0" smtClean="0">
              <a:solidFill>
                <a:schemeClr val="bg2">
                  <a:lumMod val="25000"/>
                </a:schemeClr>
              </a:solidFill>
              <a:latin typeface="Gill Sans MT" pitchFamily="34" charset="0"/>
            </a:endParaRPr>
          </a:p>
          <a:p>
            <a:pPr marL="342900" lvl="0" indent="-342900" algn="ctr">
              <a:spcBef>
                <a:spcPct val="20000"/>
              </a:spcBef>
              <a:defRPr/>
            </a:pPr>
            <a:endParaRPr lang="en-US" sz="5400" dirty="0" smtClean="0">
              <a:solidFill>
                <a:schemeClr val="bg2">
                  <a:lumMod val="25000"/>
                </a:schemeClr>
              </a:solidFill>
              <a:latin typeface="Bebas Neue Bold" pitchFamily="34" charset="0"/>
            </a:endParaRPr>
          </a:p>
          <a:p>
            <a:pPr marL="342900" lvl="0" indent="-342900" algn="ctr">
              <a:spcBef>
                <a:spcPct val="20000"/>
              </a:spcBef>
              <a:defRPr/>
            </a:pPr>
            <a:endParaRPr lang="en-IN" sz="5400" dirty="0" smtClean="0">
              <a:solidFill>
                <a:schemeClr val="bg2">
                  <a:lumMod val="25000"/>
                </a:schemeClr>
              </a:solidFill>
              <a:latin typeface="Bebas Neue Bold" pitchFamily="34" charset="0"/>
            </a:endParaRP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bg2">
                  <a:lumMod val="25000"/>
                </a:schemeClr>
              </a:solidFill>
              <a:effectLst/>
              <a:uLnTx/>
              <a:uFillTx/>
              <a:latin typeface="Bebas Neue Bold" pitchFamily="34" charset="0"/>
              <a:ea typeface="+mn-ea"/>
              <a:cs typeface="+mn-cs"/>
            </a:endParaRPr>
          </a:p>
        </p:txBody>
      </p:sp>
      <p:sp>
        <p:nvSpPr>
          <p:cNvPr id="15" name="TextBox 14"/>
          <p:cNvSpPr txBox="1"/>
          <p:nvPr/>
        </p:nvSpPr>
        <p:spPr>
          <a:xfrm>
            <a:off x="479376" y="1556792"/>
            <a:ext cx="11305256" cy="2862322"/>
          </a:xfrm>
          <a:prstGeom prst="rect">
            <a:avLst/>
          </a:prstGeom>
          <a:noFill/>
        </p:spPr>
        <p:txBody>
          <a:bodyPr wrap="square" rtlCol="0">
            <a:spAutoFit/>
          </a:bodyPr>
          <a:lstStyle/>
          <a:p>
            <a:pPr>
              <a:lnSpc>
                <a:spcPct val="150000"/>
              </a:lnSpc>
            </a:pPr>
            <a:r>
              <a:rPr lang="en-US" sz="2400" b="1" dirty="0" smtClean="0">
                <a:latin typeface="Nunito Sans" charset="0"/>
              </a:rPr>
              <a:t>Key Components of Planning</a:t>
            </a:r>
          </a:p>
          <a:p>
            <a:pPr>
              <a:lnSpc>
                <a:spcPct val="150000"/>
              </a:lnSpc>
            </a:pPr>
            <a:r>
              <a:rPr lang="en-US" sz="2400" b="1" dirty="0" smtClean="0">
                <a:latin typeface="Nunito Sans" charset="0"/>
              </a:rPr>
              <a:t>Nature of Planning</a:t>
            </a:r>
          </a:p>
          <a:p>
            <a:pPr>
              <a:lnSpc>
                <a:spcPct val="150000"/>
              </a:lnSpc>
            </a:pPr>
            <a:r>
              <a:rPr lang="en-US" sz="2400" b="1" dirty="0" smtClean="0">
                <a:latin typeface="Nunito Sans" charset="0"/>
              </a:rPr>
              <a:t>Levels of Planning</a:t>
            </a:r>
          </a:p>
          <a:p>
            <a:pPr>
              <a:lnSpc>
                <a:spcPct val="150000"/>
              </a:lnSpc>
            </a:pPr>
            <a:r>
              <a:rPr lang="en-US" sz="2400" b="1" dirty="0" smtClean="0">
                <a:latin typeface="Nunito Sans" charset="0"/>
              </a:rPr>
              <a:t>Fundamentals of Organizing</a:t>
            </a:r>
          </a:p>
          <a:p>
            <a:pPr>
              <a:lnSpc>
                <a:spcPct val="150000"/>
              </a:lnSpc>
            </a:pPr>
            <a:r>
              <a:rPr lang="en-US" sz="2400" b="1" dirty="0" smtClean="0">
                <a:latin typeface="Nunito Sans" charset="0"/>
              </a:rPr>
              <a:t>Organization Structure and Design</a:t>
            </a:r>
            <a:endParaRPr lang="en-IN" sz="2400" dirty="0" smtClean="0">
              <a:latin typeface="Nunito Sans" charset="0"/>
            </a:endParaRPr>
          </a:p>
        </p:txBody>
      </p:sp>
    </p:spTree>
    <p:extLst>
      <p:ext uri="{BB962C8B-B14F-4D97-AF65-F5344CB8AC3E}">
        <p14:creationId xmlns="" xmlns:p14="http://schemas.microsoft.com/office/powerpoint/2010/main" val="370754445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D71EE1CC-5860-4236-A6FD-56296450190E}"/>
              </a:ext>
            </a:extLst>
          </p:cNvPr>
          <p:cNvPicPr>
            <a:picLocks noChangeAspect="1"/>
          </p:cNvPicPr>
          <p:nvPr/>
        </p:nvPicPr>
        <p:blipFill>
          <a:blip r:embed="rId3" cstate="print">
            <a:extLst>
              <a:ext uri="{28A0092B-C50C-407E-A947-70E740481C1C}">
                <a14:useLocalDpi xmlns="" xmlns:a14="http://schemas.microsoft.com/office/drawing/2010/main" val="0"/>
              </a:ext>
            </a:extLst>
          </a:blip>
          <a:srcRect l="1110" b="849"/>
          <a:stretch>
            <a:fillRect/>
          </a:stretch>
        </p:blipFill>
        <p:spPr>
          <a:xfrm rot="355158">
            <a:off x="-214550" y="3101269"/>
            <a:ext cx="4219796" cy="3942674"/>
          </a:xfrm>
          <a:custGeom>
            <a:avLst/>
            <a:gdLst>
              <a:gd name="connsiteX0" fmla="*/ 0 w 4219796"/>
              <a:gd name="connsiteY0" fmla="*/ 0 h 3942674"/>
              <a:gd name="connsiteX1" fmla="*/ 4219796 w 4219796"/>
              <a:gd name="connsiteY1" fmla="*/ 0 h 3942674"/>
              <a:gd name="connsiteX2" fmla="*/ 4219796 w 4219796"/>
              <a:gd name="connsiteY2" fmla="*/ 3547546 h 3942674"/>
              <a:gd name="connsiteX3" fmla="*/ 408778 w 4219796"/>
              <a:gd name="connsiteY3" fmla="*/ 3942674 h 3942674"/>
            </a:gdLst>
            <a:ahLst/>
            <a:cxnLst>
              <a:cxn ang="0">
                <a:pos x="connsiteX0" y="connsiteY0"/>
              </a:cxn>
              <a:cxn ang="0">
                <a:pos x="connsiteX1" y="connsiteY1"/>
              </a:cxn>
              <a:cxn ang="0">
                <a:pos x="connsiteX2" y="connsiteY2"/>
              </a:cxn>
              <a:cxn ang="0">
                <a:pos x="connsiteX3" y="connsiteY3"/>
              </a:cxn>
            </a:cxnLst>
            <a:rect l="l" t="t" r="r" b="b"/>
            <a:pathLst>
              <a:path w="4219796" h="3942674">
                <a:moveTo>
                  <a:pt x="0" y="0"/>
                </a:moveTo>
                <a:lnTo>
                  <a:pt x="4219796" y="0"/>
                </a:lnTo>
                <a:lnTo>
                  <a:pt x="4219796" y="3547546"/>
                </a:lnTo>
                <a:lnTo>
                  <a:pt x="408778" y="3942674"/>
                </a:lnTo>
                <a:close/>
              </a:path>
            </a:pathLst>
          </a:custGeom>
        </p:spPr>
      </p:pic>
      <p:sp>
        <p:nvSpPr>
          <p:cNvPr id="6" name="Rectangle 5">
            <a:extLst>
              <a:ext uri="{FF2B5EF4-FFF2-40B4-BE49-F238E27FC236}">
                <a16:creationId xmlns:a16="http://schemas.microsoft.com/office/drawing/2014/main" xmlns="" id="{BA29A662-E105-4DCD-B841-5AE7DE607E52}"/>
              </a:ext>
            </a:extLst>
          </p:cNvPr>
          <p:cNvSpPr/>
          <p:nvPr/>
        </p:nvSpPr>
        <p:spPr>
          <a:xfrm>
            <a:off x="0" y="2438400"/>
            <a:ext cx="12192000" cy="1323439"/>
          </a:xfrm>
          <a:prstGeom prst="rect">
            <a:avLst/>
          </a:prstGeom>
        </p:spPr>
        <p:txBody>
          <a:bodyPr wrap="square">
            <a:spAutoFit/>
          </a:bodyPr>
          <a:lstStyle/>
          <a:p>
            <a:pPr algn="ctr"/>
            <a:r>
              <a:rPr lang="en-US" sz="8000" b="1" dirty="0">
                <a:solidFill>
                  <a:srgbClr val="F05136"/>
                </a:solidFill>
                <a:latin typeface="Nunito Sans" panose="00000500000000000000" pitchFamily="2" charset="0"/>
              </a:rPr>
              <a:t>THANK YOU</a:t>
            </a:r>
            <a:endParaRPr lang="en-US" sz="8000" b="1" dirty="0">
              <a:solidFill>
                <a:srgbClr val="F05136"/>
              </a:solidFill>
            </a:endParaRPr>
          </a:p>
        </p:txBody>
      </p:sp>
      <p:pic>
        <p:nvPicPr>
          <p:cNvPr id="5" name="Picture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 xmlns:p14="http://schemas.microsoft.com/office/powerpoint/2010/main" val="312413667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2" name="AutoShape 2"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4" name="AutoShape 4"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ctrTitle"/>
          </p:nvPr>
        </p:nvSpPr>
        <p:spPr>
          <a:xfrm>
            <a:off x="839416" y="0"/>
            <a:ext cx="10363200" cy="1470025"/>
          </a:xfrm>
        </p:spPr>
        <p:txBody>
          <a:bodyPr/>
          <a:lstStyle/>
          <a:p>
            <a:r>
              <a:rPr lang="en-US" dirty="0" smtClean="0">
                <a:latin typeface="Nunito Sans" charset="0"/>
              </a:rPr>
              <a:t>Prioritize and Sequence Tasks</a:t>
            </a:r>
            <a:endParaRPr lang="en-IN" dirty="0">
              <a:latin typeface="Nunito Sans" charset="0"/>
            </a:endParaRPr>
          </a:p>
        </p:txBody>
      </p:sp>
      <p:pic>
        <p:nvPicPr>
          <p:cNvPr id="69634" name="Picture 2" descr="Image result for &quot;Prioritize and Sequence Tasks&quot;&quot;"/>
          <p:cNvPicPr>
            <a:picLocks noChangeAspect="1" noChangeArrowheads="1"/>
          </p:cNvPicPr>
          <p:nvPr/>
        </p:nvPicPr>
        <p:blipFill>
          <a:blip r:embed="rId4" cstate="print"/>
          <a:srcRect/>
          <a:stretch>
            <a:fillRect/>
          </a:stretch>
        </p:blipFill>
        <p:spPr bwMode="auto">
          <a:xfrm>
            <a:off x="2351584" y="1196752"/>
            <a:ext cx="7276599" cy="4608513"/>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2037F44-B579-465E-912D-7578628D7D24}"/>
              </a:ext>
            </a:extLst>
          </p:cNvPr>
          <p:cNvSpPr/>
          <p:nvPr/>
        </p:nvSpPr>
        <p:spPr>
          <a:xfrm>
            <a:off x="551384" y="1196752"/>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2" name="AutoShape 2"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4" name="AutoShape 4" descr="Image result for &quot;Adjust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Title 7"/>
          <p:cNvSpPr>
            <a:spLocks noGrp="1"/>
          </p:cNvSpPr>
          <p:nvPr>
            <p:ph type="ctrTitle"/>
          </p:nvPr>
        </p:nvSpPr>
        <p:spPr>
          <a:xfrm>
            <a:off x="839416" y="0"/>
            <a:ext cx="10363200" cy="1470025"/>
          </a:xfrm>
        </p:spPr>
        <p:txBody>
          <a:bodyPr/>
          <a:lstStyle/>
          <a:p>
            <a:r>
              <a:rPr lang="en-IN" dirty="0" smtClean="0">
                <a:latin typeface="Nunito Sans" charset="0"/>
              </a:rPr>
              <a:t>Set Realistic Timetables</a:t>
            </a:r>
            <a:endParaRPr lang="en-IN" dirty="0">
              <a:latin typeface="Nunito Sans" charset="0"/>
            </a:endParaRPr>
          </a:p>
        </p:txBody>
      </p:sp>
      <p:pic>
        <p:nvPicPr>
          <p:cNvPr id="67586" name="Picture 2" descr="Image result for &quot;Realistic Timetables&quot;"/>
          <p:cNvPicPr>
            <a:picLocks noChangeAspect="1" noChangeArrowheads="1"/>
          </p:cNvPicPr>
          <p:nvPr/>
        </p:nvPicPr>
        <p:blipFill>
          <a:blip r:embed="rId4" cstate="print"/>
          <a:srcRect/>
          <a:stretch>
            <a:fillRect/>
          </a:stretch>
        </p:blipFill>
        <p:spPr bwMode="auto">
          <a:xfrm>
            <a:off x="3071664" y="1556792"/>
            <a:ext cx="5879976" cy="4404309"/>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 name="Title 13"/>
          <p:cNvSpPr>
            <a:spLocks noGrp="1"/>
          </p:cNvSpPr>
          <p:nvPr>
            <p:ph type="ctrTitle"/>
          </p:nvPr>
        </p:nvSpPr>
        <p:spPr>
          <a:xfrm>
            <a:off x="911424" y="0"/>
            <a:ext cx="10363200" cy="1470025"/>
          </a:xfrm>
        </p:spPr>
        <p:txBody>
          <a:bodyPr/>
          <a:lstStyle/>
          <a:p>
            <a:r>
              <a:rPr lang="en-US" dirty="0" smtClean="0">
                <a:latin typeface="Nunito Sans" charset="0"/>
              </a:rPr>
              <a:t>Remove Potential Distractions</a:t>
            </a:r>
            <a:endParaRPr lang="en-IN" dirty="0">
              <a:latin typeface="Nunito Sans" charset="0"/>
            </a:endParaRPr>
          </a:p>
        </p:txBody>
      </p:sp>
      <p:pic>
        <p:nvPicPr>
          <p:cNvPr id="65538" name="Picture 2" descr="Image result for &quot;Potential Distractions&quot;"/>
          <p:cNvPicPr>
            <a:picLocks noChangeAspect="1" noChangeArrowheads="1"/>
          </p:cNvPicPr>
          <p:nvPr/>
        </p:nvPicPr>
        <p:blipFill>
          <a:blip r:embed="rId4" cstate="print"/>
          <a:srcRect/>
          <a:stretch>
            <a:fillRect/>
          </a:stretch>
        </p:blipFill>
        <p:spPr bwMode="auto">
          <a:xfrm>
            <a:off x="2351584" y="1196752"/>
            <a:ext cx="7320136" cy="4562200"/>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 name="Title 13"/>
          <p:cNvSpPr>
            <a:spLocks noGrp="1"/>
          </p:cNvSpPr>
          <p:nvPr>
            <p:ph type="ctrTitle"/>
          </p:nvPr>
        </p:nvSpPr>
        <p:spPr>
          <a:xfrm>
            <a:off x="911424" y="0"/>
            <a:ext cx="10363200" cy="1470025"/>
          </a:xfrm>
        </p:spPr>
        <p:txBody>
          <a:bodyPr/>
          <a:lstStyle/>
          <a:p>
            <a:r>
              <a:rPr lang="en-US" dirty="0" smtClean="0">
                <a:latin typeface="Nunito Sans" charset="0"/>
              </a:rPr>
              <a:t>Key Components of Planning</a:t>
            </a:r>
            <a:endParaRPr lang="en-IN" dirty="0">
              <a:latin typeface="Nunito Sans" charset="0"/>
            </a:endParaRPr>
          </a:p>
        </p:txBody>
      </p:sp>
      <p:sp>
        <p:nvSpPr>
          <p:cNvPr id="2050" name="AutoShape 2" descr="Image result for Let Customers Have Your Full Atten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52" name="AutoShape 4" descr="Image result for Let Customers Have Your Full Atten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3490" name="Picture 2" descr="Image result for &quot;Key Components of Planning&quot;"/>
          <p:cNvPicPr>
            <a:picLocks noChangeAspect="1" noChangeArrowheads="1"/>
          </p:cNvPicPr>
          <p:nvPr/>
        </p:nvPicPr>
        <p:blipFill>
          <a:blip r:embed="rId4" cstate="print"/>
          <a:srcRect/>
          <a:stretch>
            <a:fillRect/>
          </a:stretch>
        </p:blipFill>
        <p:spPr bwMode="auto">
          <a:xfrm>
            <a:off x="2927648" y="1340768"/>
            <a:ext cx="6138889" cy="5517232"/>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ere is where the title goes. Sometimes it could be two lines too">
            <a:extLst>
              <a:ext uri="{FF2B5EF4-FFF2-40B4-BE49-F238E27FC236}">
                <a16:creationId xmlns:a16="http://schemas.microsoft.com/office/drawing/2014/main" xmlns=""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551384" y="1052736"/>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AutoShape 2" descr="Image result for &quot;Argument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 name="Title 13"/>
          <p:cNvSpPr>
            <a:spLocks noGrp="1"/>
          </p:cNvSpPr>
          <p:nvPr>
            <p:ph type="ctrTitle"/>
          </p:nvPr>
        </p:nvSpPr>
        <p:spPr>
          <a:xfrm>
            <a:off x="911424" y="0"/>
            <a:ext cx="10363200" cy="1470025"/>
          </a:xfrm>
        </p:spPr>
        <p:txBody>
          <a:bodyPr/>
          <a:lstStyle/>
          <a:p>
            <a:r>
              <a:rPr lang="en-US" dirty="0" smtClean="0">
                <a:latin typeface="Nunito Sans" charset="0"/>
              </a:rPr>
              <a:t>Mission</a:t>
            </a:r>
            <a:endParaRPr lang="en-IN" dirty="0">
              <a:latin typeface="Nunito Sans" charset="0"/>
            </a:endParaRPr>
          </a:p>
        </p:txBody>
      </p:sp>
      <p:sp>
        <p:nvSpPr>
          <p:cNvPr id="56322" name="AutoShape 2" descr="Image result for &quot;Investigate Customer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74352" y="6099048"/>
            <a:ext cx="1993392" cy="430628"/>
          </a:xfrm>
          <a:prstGeom prst="rect">
            <a:avLst/>
          </a:prstGeom>
        </p:spPr>
      </p:pic>
      <p:pic>
        <p:nvPicPr>
          <p:cNvPr id="61442" name="Picture 2" descr="Image result for &quot;Missions&quot;"/>
          <p:cNvPicPr>
            <a:picLocks noChangeAspect="1" noChangeArrowheads="1"/>
          </p:cNvPicPr>
          <p:nvPr/>
        </p:nvPicPr>
        <p:blipFill>
          <a:blip r:embed="rId4" cstate="print"/>
          <a:srcRect/>
          <a:stretch>
            <a:fillRect/>
          </a:stretch>
        </p:blipFill>
        <p:spPr bwMode="auto">
          <a:xfrm>
            <a:off x="2423592" y="1268760"/>
            <a:ext cx="7032104" cy="4679548"/>
          </a:xfrm>
          <a:prstGeom prst="rect">
            <a:avLst/>
          </a:prstGeom>
          <a:noFill/>
        </p:spPr>
      </p:pic>
    </p:spTree>
    <p:extLst>
      <p:ext uri="{BB962C8B-B14F-4D97-AF65-F5344CB8AC3E}">
        <p14:creationId xmlns="" xmlns:p14="http://schemas.microsoft.com/office/powerpoint/2010/main" val="424866761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7315</TotalTime>
  <Words>2017</Words>
  <Application>Microsoft Office PowerPoint</Application>
  <PresentationFormat>Custom</PresentationFormat>
  <Paragraphs>254</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Nunito Sans</vt:lpstr>
      <vt:lpstr>Calibri</vt:lpstr>
      <vt:lpstr>Gill Sans MT</vt:lpstr>
      <vt:lpstr>Bebas Neue Bold</vt:lpstr>
      <vt:lpstr>Office Theme</vt:lpstr>
      <vt:lpstr>Slide 1</vt:lpstr>
      <vt:lpstr>Slide 2</vt:lpstr>
      <vt:lpstr>Work Activities</vt:lpstr>
      <vt:lpstr>Determine Specific Tasks</vt:lpstr>
      <vt:lpstr>Prioritize and Sequence Tasks</vt:lpstr>
      <vt:lpstr>Set Realistic Timetables</vt:lpstr>
      <vt:lpstr>Remove Potential Distractions</vt:lpstr>
      <vt:lpstr>Key Components of Planning</vt:lpstr>
      <vt:lpstr>Mission</vt:lpstr>
      <vt:lpstr>Objectives</vt:lpstr>
      <vt:lpstr>Policies</vt:lpstr>
      <vt:lpstr>Procedures</vt:lpstr>
      <vt:lpstr>Budget</vt:lpstr>
      <vt:lpstr>Programme</vt:lpstr>
      <vt:lpstr>Strategies</vt:lpstr>
      <vt:lpstr>Nature of Planning</vt:lpstr>
      <vt:lpstr>Goal Oriented</vt:lpstr>
      <vt:lpstr>Primary Function </vt:lpstr>
      <vt:lpstr>Persuasive</vt:lpstr>
      <vt:lpstr>Mental Activity</vt:lpstr>
      <vt:lpstr>Continuous Process</vt:lpstr>
      <vt:lpstr>Choice</vt:lpstr>
      <vt:lpstr>Looking Forward</vt:lpstr>
      <vt:lpstr>Flexible</vt:lpstr>
      <vt:lpstr>Integrated Process</vt:lpstr>
      <vt:lpstr>Includes Effective and Efficient Dimensions</vt:lpstr>
      <vt:lpstr>Levels of Planning</vt:lpstr>
      <vt:lpstr>Organizing</vt:lpstr>
      <vt:lpstr>Fundamentals</vt:lpstr>
      <vt:lpstr>Organization Design</vt:lpstr>
      <vt:lpstr>Organization Structure</vt:lpstr>
      <vt:lpstr>Division of Work</vt:lpstr>
      <vt:lpstr>Delegation of Authority</vt:lpstr>
      <vt:lpstr>Types of Departmentalization</vt:lpstr>
      <vt:lpstr>Span of control</vt:lpstr>
      <vt:lpstr>Specialization</vt:lpstr>
      <vt:lpstr>Activity</vt:lpstr>
      <vt:lpstr>Activity</vt:lpstr>
      <vt:lpstr>Slide 39</vt:lpstr>
      <vt:lpstr>Slide 40</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FACE-45</dc:creator>
  <cp:lastModifiedBy>THANGAVEL RAJ</cp:lastModifiedBy>
  <cp:revision>941</cp:revision>
  <dcterms:created xsi:type="dcterms:W3CDTF">2006-08-16T00:00:00Z</dcterms:created>
  <dcterms:modified xsi:type="dcterms:W3CDTF">2020-01-11T11:52:44Z</dcterms:modified>
</cp:coreProperties>
</file>